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56" r:id="rId3"/>
    <p:sldId id="283" r:id="rId4"/>
    <p:sldId id="257" r:id="rId5"/>
    <p:sldId id="282" r:id="rId6"/>
    <p:sldId id="258" r:id="rId7"/>
    <p:sldId id="262" r:id="rId8"/>
    <p:sldId id="270" r:id="rId9"/>
    <p:sldId id="268" r:id="rId10"/>
    <p:sldId id="273" r:id="rId11"/>
    <p:sldId id="274" r:id="rId12"/>
    <p:sldId id="284" r:id="rId13"/>
    <p:sldId id="285" r:id="rId14"/>
    <p:sldId id="281" r:id="rId15"/>
    <p:sldId id="275" r:id="rId16"/>
    <p:sldId id="292" r:id="rId17"/>
    <p:sldId id="293" r:id="rId18"/>
    <p:sldId id="277" r:id="rId19"/>
    <p:sldId id="278" r:id="rId20"/>
    <p:sldId id="279" r:id="rId21"/>
    <p:sldId id="28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712162-8506-478F-9F30-598AB32D20CA}">
          <p14:sldIdLst>
            <p14:sldId id="256"/>
            <p14:sldId id="283"/>
            <p14:sldId id="257"/>
            <p14:sldId id="282"/>
            <p14:sldId id="258"/>
            <p14:sldId id="262"/>
            <p14:sldId id="270"/>
            <p14:sldId id="268"/>
            <p14:sldId id="273"/>
            <p14:sldId id="274"/>
            <p14:sldId id="284"/>
          </p14:sldIdLst>
        </p14:section>
        <p14:section name="Untitled Section" id="{23B3CF69-8352-45CF-A776-E42FA7F4F9B4}">
          <p14:sldIdLst>
            <p14:sldId id="285"/>
            <p14:sldId id="281"/>
            <p14:sldId id="275"/>
            <p14:sldId id="292"/>
            <p14:sldId id="293"/>
            <p14:sldId id="277"/>
            <p14:sldId id="278"/>
            <p14:sldId id="279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84A2D8"/>
    <a:srgbClr val="5353FF"/>
    <a:srgbClr val="008A3E"/>
    <a:srgbClr val="A8D08C"/>
    <a:srgbClr val="000000"/>
    <a:srgbClr val="FFD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885" autoAdjust="0"/>
  </p:normalViewPr>
  <p:slideViewPr>
    <p:cSldViewPr snapToGrid="0">
      <p:cViewPr varScale="1">
        <p:scale>
          <a:sx n="69" d="100"/>
          <a:sy n="69" d="100"/>
        </p:scale>
        <p:origin x="1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2A5B6-E4E2-4979-A7E4-7BA79E9407A7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48611-026B-42FC-9143-5C39FA1CD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18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is separated </a:t>
            </a:r>
            <a:r>
              <a:rPr lang="en-US" baseline="0" dirty="0" smtClean="0"/>
              <a:t>into beats.  Dance is separated into steps. Behavior is separated into chunks (maybe pick different picture for this one).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CC5E4-EEA3-4700-B6B7-B2255D2CEE8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8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See also Seki Y, Suzuki K, Takahasi M, Okanoya K 2008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CC5E4-EEA3-4700-B6B7-B2255D2CEE8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9EFBA-E711-47B2-BC14-D4DD76EBF87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0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9EFBA-E711-47B2-BC14-D4DD76EBF87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2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48611-026B-42FC-9143-5C39FA1CDA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0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8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4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7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87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65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62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5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46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28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5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37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83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1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8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0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6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2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6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2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7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910" y="189252"/>
            <a:ext cx="8785860" cy="839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10" y="1126671"/>
            <a:ext cx="8785860" cy="5050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906017" y="-18811"/>
            <a:ext cx="119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5"/>
                </a:solidFill>
              </a:rPr>
              <a:t>Motivation</a:t>
            </a:r>
          </a:p>
          <a:p>
            <a:pPr algn="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Approach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9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1910" y="189252"/>
            <a:ext cx="8785860" cy="839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10" y="1126671"/>
            <a:ext cx="8785860" cy="5050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4C431-7407-4FF7-AF9E-3D680F5CD459}" type="datetimeFigureOut">
              <a:rPr lang="en-US" smtClean="0"/>
              <a:t>5/23/2016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3261C-192E-4074-BE10-DA1E06A1F9F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906017" y="-18811"/>
            <a:ext cx="119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pPr algn="r"/>
            <a:r>
              <a:rPr lang="en-US" sz="1600" dirty="0" smtClean="0">
                <a:solidFill>
                  <a:schemeClr val="accent2"/>
                </a:solidFill>
              </a:rPr>
              <a:t>Approach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26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5" Type="http://schemas.openxmlformats.org/officeDocument/2006/relationships/image" Target="../media/image12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Song development in </a:t>
            </a:r>
            <a:r>
              <a:rPr lang="en-US" sz="4000" dirty="0" smtClean="0"/>
              <a:t>zebra finch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>modelling the growth </a:t>
            </a:r>
            <a:r>
              <a:rPr lang="en-US" sz="4000" dirty="0"/>
              <a:t>and splitting of sequential chains of </a:t>
            </a:r>
            <a:r>
              <a:rPr lang="en-US" sz="4000" dirty="0" smtClean="0"/>
              <a:t>neural activity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Hannah Payne</a:t>
            </a:r>
          </a:p>
          <a:p>
            <a:r>
              <a:rPr lang="en-US" dirty="0" smtClean="0"/>
              <a:t>5/23/16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web.mit.edu/feelab/people/tatsuo_small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5" t="20527" r="13159" b="13369"/>
          <a:stretch/>
        </p:blipFill>
        <p:spPr bwMode="auto">
          <a:xfrm>
            <a:off x="1143000" y="5257800"/>
            <a:ext cx="1272940" cy="126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.licdn.com/mpr/mpr/shrinknp_200_200/p/4/005/074/02b/3fd2a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14" y="5259368"/>
            <a:ext cx="1263316" cy="12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76137" y="4796393"/>
            <a:ext cx="5991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Okubo, Mackevicius</a:t>
            </a:r>
            <a:r>
              <a:rPr lang="en-US" i="1" dirty="0"/>
              <a:t>, Payne, Lynch, and </a:t>
            </a:r>
            <a:r>
              <a:rPr lang="en-US" b="1" i="1" dirty="0"/>
              <a:t>Fee</a:t>
            </a:r>
            <a:r>
              <a:rPr lang="en-US" i="1" dirty="0"/>
              <a:t>, Nature 2015</a:t>
            </a:r>
          </a:p>
        </p:txBody>
      </p:sp>
    </p:spTree>
    <p:extLst>
      <p:ext uri="{BB962C8B-B14F-4D97-AF65-F5344CB8AC3E}">
        <p14:creationId xmlns:p14="http://schemas.microsoft.com/office/powerpoint/2010/main" val="352375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protosequence keeps splitting as syllables differentiate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2514600" cy="52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85"/>
          <a:stretch/>
        </p:blipFill>
        <p:spPr bwMode="auto">
          <a:xfrm>
            <a:off x="3124201" y="1447800"/>
            <a:ext cx="5263054" cy="500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643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23280" y="1441131"/>
            <a:ext cx="6421323" cy="115932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Protosyllable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single “wide chain” sequence of neural activity</a:t>
            </a:r>
          </a:p>
          <a:p>
            <a:pPr algn="r"/>
            <a:endParaRPr lang="en-US" sz="2400" dirty="0" smtClean="0"/>
          </a:p>
          <a:p>
            <a:pPr algn="r"/>
            <a:endParaRPr lang="en-US" sz="24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0" y="2924979"/>
            <a:ext cx="482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</a:rPr>
              <a:t>Differentiated syllables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multiple </a:t>
            </a:r>
            <a:r>
              <a:rPr lang="en-US" sz="2400" dirty="0" smtClean="0"/>
              <a:t>“narrow chain” sequences </a:t>
            </a:r>
            <a:r>
              <a:rPr lang="en-US" sz="2400" dirty="0"/>
              <a:t>of neural activity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085868" y="1525094"/>
            <a:ext cx="3177044" cy="2087560"/>
            <a:chOff x="5085868" y="1525094"/>
            <a:chExt cx="3177044" cy="2087560"/>
          </a:xfrm>
        </p:grpSpPr>
        <p:sp>
          <p:nvSpPr>
            <p:cNvPr id="20" name="Cube 19"/>
            <p:cNvSpPr/>
            <p:nvPr/>
          </p:nvSpPr>
          <p:spPr>
            <a:xfrm>
              <a:off x="6217190" y="1525094"/>
              <a:ext cx="914400" cy="561975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6217190" y="3050679"/>
              <a:ext cx="914400" cy="561975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ube 22"/>
            <p:cNvSpPr/>
            <p:nvPr/>
          </p:nvSpPr>
          <p:spPr>
            <a:xfrm>
              <a:off x="5085868" y="3039879"/>
              <a:ext cx="914400" cy="561975"/>
            </a:xfrm>
            <a:prstGeom prst="cube">
              <a:avLst/>
            </a:prstGeom>
            <a:solidFill>
              <a:srgbClr val="FF6D6D"/>
            </a:solidFill>
            <a:ln>
              <a:solidFill>
                <a:srgbClr val="FF6D6D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7348512" y="3039879"/>
              <a:ext cx="914400" cy="561975"/>
            </a:xfrm>
            <a:prstGeom prst="cube">
              <a:avLst/>
            </a:prstGeom>
            <a:solidFill>
              <a:srgbClr val="84A2D8"/>
            </a:solidFill>
            <a:ln>
              <a:solidFill>
                <a:srgbClr val="84A2D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/>
            <p:cNvCxnSpPr>
              <a:endCxn id="23" idx="0"/>
            </p:cNvCxnSpPr>
            <p:nvPr/>
          </p:nvCxnSpPr>
          <p:spPr>
            <a:xfrm flipH="1">
              <a:off x="5613315" y="2087069"/>
              <a:ext cx="984310" cy="952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3"/>
              <a:endCxn id="22" idx="0"/>
            </p:cNvCxnSpPr>
            <p:nvPr/>
          </p:nvCxnSpPr>
          <p:spPr>
            <a:xfrm>
              <a:off x="6604143" y="2087069"/>
              <a:ext cx="140494" cy="9636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24" idx="0"/>
            </p:cNvCxnSpPr>
            <p:nvPr/>
          </p:nvCxnSpPr>
          <p:spPr>
            <a:xfrm>
              <a:off x="6635839" y="2087069"/>
              <a:ext cx="1240120" cy="952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085861" y="3344993"/>
            <a:ext cx="747762" cy="91440"/>
            <a:chOff x="5085861" y="3344993"/>
            <a:chExt cx="747762" cy="91440"/>
          </a:xfrm>
        </p:grpSpPr>
        <p:cxnSp>
          <p:nvCxnSpPr>
            <p:cNvPr id="67" name="Straight Arrow Connector 66"/>
            <p:cNvCxnSpPr>
              <a:stCxn id="62" idx="6"/>
              <a:endCxn id="63" idx="2"/>
            </p:cNvCxnSpPr>
            <p:nvPr/>
          </p:nvCxnSpPr>
          <p:spPr>
            <a:xfrm>
              <a:off x="5177301" y="3390266"/>
              <a:ext cx="70954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63" idx="6"/>
              <a:endCxn id="66" idx="2"/>
            </p:cNvCxnSpPr>
            <p:nvPr/>
          </p:nvCxnSpPr>
          <p:spPr>
            <a:xfrm>
              <a:off x="5339694" y="3390266"/>
              <a:ext cx="7132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6" idx="6"/>
              <a:endCxn id="64" idx="2"/>
            </p:cNvCxnSpPr>
            <p:nvPr/>
          </p:nvCxnSpPr>
          <p:spPr>
            <a:xfrm>
              <a:off x="5502456" y="3390266"/>
              <a:ext cx="7096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4" idx="6"/>
              <a:endCxn id="65" idx="2"/>
            </p:cNvCxnSpPr>
            <p:nvPr/>
          </p:nvCxnSpPr>
          <p:spPr>
            <a:xfrm>
              <a:off x="5664855" y="3390266"/>
              <a:ext cx="77328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5085861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Oval 44"/>
            <p:cNvSpPr>
              <a:spLocks noChangeArrowheads="1"/>
            </p:cNvSpPr>
            <p:nvPr/>
          </p:nvSpPr>
          <p:spPr bwMode="auto">
            <a:xfrm>
              <a:off x="524825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Oval 44"/>
            <p:cNvSpPr>
              <a:spLocks noChangeArrowheads="1"/>
            </p:cNvSpPr>
            <p:nvPr/>
          </p:nvSpPr>
          <p:spPr bwMode="auto">
            <a:xfrm>
              <a:off x="55734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Oval 44"/>
            <p:cNvSpPr>
              <a:spLocks noChangeArrowheads="1"/>
            </p:cNvSpPr>
            <p:nvPr/>
          </p:nvSpPr>
          <p:spPr bwMode="auto">
            <a:xfrm>
              <a:off x="5742183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Oval 44"/>
            <p:cNvSpPr>
              <a:spLocks noChangeArrowheads="1"/>
            </p:cNvSpPr>
            <p:nvPr/>
          </p:nvSpPr>
          <p:spPr bwMode="auto">
            <a:xfrm>
              <a:off x="54110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235713" y="3344993"/>
            <a:ext cx="747762" cy="91440"/>
            <a:chOff x="5085861" y="3344993"/>
            <a:chExt cx="747762" cy="91440"/>
          </a:xfrm>
        </p:grpSpPr>
        <p:cxnSp>
          <p:nvCxnSpPr>
            <p:cNvPr id="87" name="Straight Arrow Connector 86"/>
            <p:cNvCxnSpPr>
              <a:stCxn id="91" idx="6"/>
              <a:endCxn id="92" idx="2"/>
            </p:cNvCxnSpPr>
            <p:nvPr/>
          </p:nvCxnSpPr>
          <p:spPr>
            <a:xfrm>
              <a:off x="5177301" y="3390266"/>
              <a:ext cx="70954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92" idx="6"/>
              <a:endCxn id="95" idx="2"/>
            </p:cNvCxnSpPr>
            <p:nvPr/>
          </p:nvCxnSpPr>
          <p:spPr>
            <a:xfrm>
              <a:off x="5339694" y="3390266"/>
              <a:ext cx="7132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95" idx="6"/>
              <a:endCxn id="93" idx="2"/>
            </p:cNvCxnSpPr>
            <p:nvPr/>
          </p:nvCxnSpPr>
          <p:spPr>
            <a:xfrm>
              <a:off x="5502456" y="3390266"/>
              <a:ext cx="7096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93" idx="6"/>
              <a:endCxn id="94" idx="2"/>
            </p:cNvCxnSpPr>
            <p:nvPr/>
          </p:nvCxnSpPr>
          <p:spPr>
            <a:xfrm>
              <a:off x="5664855" y="3390266"/>
              <a:ext cx="77328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5085861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" name="Oval 44"/>
            <p:cNvSpPr>
              <a:spLocks noChangeArrowheads="1"/>
            </p:cNvSpPr>
            <p:nvPr/>
          </p:nvSpPr>
          <p:spPr bwMode="auto">
            <a:xfrm>
              <a:off x="524825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" name="Oval 44"/>
            <p:cNvSpPr>
              <a:spLocks noChangeArrowheads="1"/>
            </p:cNvSpPr>
            <p:nvPr/>
          </p:nvSpPr>
          <p:spPr bwMode="auto">
            <a:xfrm>
              <a:off x="55734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4" name="Oval 44"/>
            <p:cNvSpPr>
              <a:spLocks noChangeArrowheads="1"/>
            </p:cNvSpPr>
            <p:nvPr/>
          </p:nvSpPr>
          <p:spPr bwMode="auto">
            <a:xfrm>
              <a:off x="5742183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5" name="Oval 44"/>
            <p:cNvSpPr>
              <a:spLocks noChangeArrowheads="1"/>
            </p:cNvSpPr>
            <p:nvPr/>
          </p:nvSpPr>
          <p:spPr bwMode="auto">
            <a:xfrm>
              <a:off x="54110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374526" y="3340477"/>
            <a:ext cx="747762" cy="91440"/>
            <a:chOff x="5085861" y="3344993"/>
            <a:chExt cx="747762" cy="91440"/>
          </a:xfrm>
        </p:grpSpPr>
        <p:cxnSp>
          <p:nvCxnSpPr>
            <p:cNvPr id="97" name="Straight Arrow Connector 96"/>
            <p:cNvCxnSpPr>
              <a:stCxn id="101" idx="6"/>
              <a:endCxn id="102" idx="2"/>
            </p:cNvCxnSpPr>
            <p:nvPr/>
          </p:nvCxnSpPr>
          <p:spPr>
            <a:xfrm>
              <a:off x="5177301" y="3390266"/>
              <a:ext cx="70954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02" idx="6"/>
              <a:endCxn id="105" idx="2"/>
            </p:cNvCxnSpPr>
            <p:nvPr/>
          </p:nvCxnSpPr>
          <p:spPr>
            <a:xfrm>
              <a:off x="5339694" y="3390266"/>
              <a:ext cx="7132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05" idx="6"/>
              <a:endCxn id="103" idx="2"/>
            </p:cNvCxnSpPr>
            <p:nvPr/>
          </p:nvCxnSpPr>
          <p:spPr>
            <a:xfrm>
              <a:off x="5502456" y="3390266"/>
              <a:ext cx="70960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3" idx="6"/>
              <a:endCxn id="104" idx="2"/>
            </p:cNvCxnSpPr>
            <p:nvPr/>
          </p:nvCxnSpPr>
          <p:spPr>
            <a:xfrm>
              <a:off x="5664855" y="3390266"/>
              <a:ext cx="77328" cy="0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>
              <a:spLocks noChangeArrowheads="1"/>
            </p:cNvSpPr>
            <p:nvPr/>
          </p:nvSpPr>
          <p:spPr bwMode="auto">
            <a:xfrm>
              <a:off x="5085861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2" name="Oval 44"/>
            <p:cNvSpPr>
              <a:spLocks noChangeArrowheads="1"/>
            </p:cNvSpPr>
            <p:nvPr/>
          </p:nvSpPr>
          <p:spPr bwMode="auto">
            <a:xfrm>
              <a:off x="524825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55734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" name="Oval 44"/>
            <p:cNvSpPr>
              <a:spLocks noChangeArrowheads="1"/>
            </p:cNvSpPr>
            <p:nvPr/>
          </p:nvSpPr>
          <p:spPr bwMode="auto">
            <a:xfrm>
              <a:off x="5742183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5" name="Oval 44"/>
            <p:cNvSpPr>
              <a:spLocks noChangeArrowheads="1"/>
            </p:cNvSpPr>
            <p:nvPr/>
          </p:nvSpPr>
          <p:spPr bwMode="auto">
            <a:xfrm>
              <a:off x="5411015" y="3344993"/>
              <a:ext cx="91440" cy="91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136" name="Straight Arrow Connector 135"/>
          <p:cNvCxnSpPr>
            <a:stCxn id="23" idx="4"/>
            <a:endCxn id="22" idx="2"/>
          </p:cNvCxnSpPr>
          <p:nvPr/>
        </p:nvCxnSpPr>
        <p:spPr>
          <a:xfrm>
            <a:off x="5859774" y="3391113"/>
            <a:ext cx="357416" cy="10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22" idx="4"/>
            <a:endCxn id="24" idx="2"/>
          </p:cNvCxnSpPr>
          <p:nvPr/>
        </p:nvCxnSpPr>
        <p:spPr>
          <a:xfrm flipV="1">
            <a:off x="6991096" y="3391113"/>
            <a:ext cx="357416" cy="10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6218584" y="1717851"/>
            <a:ext cx="754834" cy="338693"/>
            <a:chOff x="6218584" y="1717851"/>
            <a:chExt cx="754834" cy="33869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225656" y="1717851"/>
              <a:ext cx="747762" cy="91440"/>
              <a:chOff x="5085861" y="3344993"/>
              <a:chExt cx="747762" cy="91440"/>
            </a:xfrm>
          </p:grpSpPr>
          <p:cxnSp>
            <p:nvCxnSpPr>
              <p:cNvPr id="107" name="Straight Arrow Connector 106"/>
              <p:cNvCxnSpPr>
                <a:stCxn id="111" idx="6"/>
                <a:endCxn id="112" idx="2"/>
              </p:cNvCxnSpPr>
              <p:nvPr/>
            </p:nvCxnSpPr>
            <p:spPr>
              <a:xfrm>
                <a:off x="5177301" y="3390266"/>
                <a:ext cx="70954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112" idx="6"/>
                <a:endCxn id="115" idx="2"/>
              </p:cNvCxnSpPr>
              <p:nvPr/>
            </p:nvCxnSpPr>
            <p:spPr>
              <a:xfrm>
                <a:off x="5339694" y="3390266"/>
                <a:ext cx="7132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115" idx="6"/>
                <a:endCxn id="113" idx="2"/>
              </p:cNvCxnSpPr>
              <p:nvPr/>
            </p:nvCxnSpPr>
            <p:spPr>
              <a:xfrm>
                <a:off x="5502456" y="3390266"/>
                <a:ext cx="7096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113" idx="6"/>
                <a:endCxn id="114" idx="2"/>
              </p:cNvCxnSpPr>
              <p:nvPr/>
            </p:nvCxnSpPr>
            <p:spPr>
              <a:xfrm>
                <a:off x="5664855" y="3390266"/>
                <a:ext cx="77328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>
                <a:spLocks noChangeArrowheads="1"/>
              </p:cNvSpPr>
              <p:nvPr/>
            </p:nvSpPr>
            <p:spPr bwMode="auto">
              <a:xfrm>
                <a:off x="5085861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2" name="Oval 44"/>
              <p:cNvSpPr>
                <a:spLocks noChangeArrowheads="1"/>
              </p:cNvSpPr>
              <p:nvPr/>
            </p:nvSpPr>
            <p:spPr bwMode="auto">
              <a:xfrm>
                <a:off x="524825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3" name="Oval 44"/>
              <p:cNvSpPr>
                <a:spLocks noChangeArrowheads="1"/>
              </p:cNvSpPr>
              <p:nvPr/>
            </p:nvSpPr>
            <p:spPr bwMode="auto">
              <a:xfrm>
                <a:off x="55734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4" name="Oval 44"/>
              <p:cNvSpPr>
                <a:spLocks noChangeArrowheads="1"/>
              </p:cNvSpPr>
              <p:nvPr/>
            </p:nvSpPr>
            <p:spPr bwMode="auto">
              <a:xfrm>
                <a:off x="5742183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5" name="Oval 44"/>
              <p:cNvSpPr>
                <a:spLocks noChangeArrowheads="1"/>
              </p:cNvSpPr>
              <p:nvPr/>
            </p:nvSpPr>
            <p:spPr bwMode="auto">
              <a:xfrm>
                <a:off x="54110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222649" y="1841924"/>
              <a:ext cx="747762" cy="91440"/>
              <a:chOff x="5085861" y="3344993"/>
              <a:chExt cx="747762" cy="91440"/>
            </a:xfrm>
          </p:grpSpPr>
          <p:cxnSp>
            <p:nvCxnSpPr>
              <p:cNvPr id="117" name="Straight Arrow Connector 116"/>
              <p:cNvCxnSpPr>
                <a:stCxn id="121" idx="6"/>
                <a:endCxn id="122" idx="2"/>
              </p:cNvCxnSpPr>
              <p:nvPr/>
            </p:nvCxnSpPr>
            <p:spPr>
              <a:xfrm>
                <a:off x="5177301" y="3390266"/>
                <a:ext cx="70954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122" idx="6"/>
                <a:endCxn id="125" idx="2"/>
              </p:cNvCxnSpPr>
              <p:nvPr/>
            </p:nvCxnSpPr>
            <p:spPr>
              <a:xfrm>
                <a:off x="5339694" y="3390266"/>
                <a:ext cx="7132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25" idx="6"/>
                <a:endCxn id="123" idx="2"/>
              </p:cNvCxnSpPr>
              <p:nvPr/>
            </p:nvCxnSpPr>
            <p:spPr>
              <a:xfrm>
                <a:off x="5502456" y="3390266"/>
                <a:ext cx="7096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23" idx="6"/>
                <a:endCxn id="124" idx="2"/>
              </p:cNvCxnSpPr>
              <p:nvPr/>
            </p:nvCxnSpPr>
            <p:spPr>
              <a:xfrm>
                <a:off x="5664855" y="3390266"/>
                <a:ext cx="77328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5085861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" name="Oval 44"/>
              <p:cNvSpPr>
                <a:spLocks noChangeArrowheads="1"/>
              </p:cNvSpPr>
              <p:nvPr/>
            </p:nvSpPr>
            <p:spPr bwMode="auto">
              <a:xfrm>
                <a:off x="524825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" name="Oval 44"/>
              <p:cNvSpPr>
                <a:spLocks noChangeArrowheads="1"/>
              </p:cNvSpPr>
              <p:nvPr/>
            </p:nvSpPr>
            <p:spPr bwMode="auto">
              <a:xfrm>
                <a:off x="55734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4" name="Oval 44"/>
              <p:cNvSpPr>
                <a:spLocks noChangeArrowheads="1"/>
              </p:cNvSpPr>
              <p:nvPr/>
            </p:nvSpPr>
            <p:spPr bwMode="auto">
              <a:xfrm>
                <a:off x="5742183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" name="Oval 44"/>
              <p:cNvSpPr>
                <a:spLocks noChangeArrowheads="1"/>
              </p:cNvSpPr>
              <p:nvPr/>
            </p:nvSpPr>
            <p:spPr bwMode="auto">
              <a:xfrm>
                <a:off x="54110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6218584" y="1965104"/>
              <a:ext cx="747762" cy="91440"/>
              <a:chOff x="5085861" y="3344993"/>
              <a:chExt cx="747762" cy="91440"/>
            </a:xfrm>
          </p:grpSpPr>
          <p:cxnSp>
            <p:nvCxnSpPr>
              <p:cNvPr id="127" name="Straight Arrow Connector 126"/>
              <p:cNvCxnSpPr>
                <a:stCxn id="131" idx="6"/>
                <a:endCxn id="132" idx="2"/>
              </p:cNvCxnSpPr>
              <p:nvPr/>
            </p:nvCxnSpPr>
            <p:spPr>
              <a:xfrm>
                <a:off x="5177301" y="3390266"/>
                <a:ext cx="70954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32" idx="6"/>
                <a:endCxn id="135" idx="2"/>
              </p:cNvCxnSpPr>
              <p:nvPr/>
            </p:nvCxnSpPr>
            <p:spPr>
              <a:xfrm>
                <a:off x="5339694" y="3390266"/>
                <a:ext cx="7132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35" idx="6"/>
                <a:endCxn id="133" idx="2"/>
              </p:cNvCxnSpPr>
              <p:nvPr/>
            </p:nvCxnSpPr>
            <p:spPr>
              <a:xfrm>
                <a:off x="5502456" y="3390266"/>
                <a:ext cx="70960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33" idx="6"/>
                <a:endCxn id="134" idx="2"/>
              </p:cNvCxnSpPr>
              <p:nvPr/>
            </p:nvCxnSpPr>
            <p:spPr>
              <a:xfrm>
                <a:off x="5664855" y="3390266"/>
                <a:ext cx="77328" cy="0"/>
              </a:xfrm>
              <a:prstGeom prst="straightConnector1">
                <a:avLst/>
              </a:prstGeom>
              <a:ln w="9525">
                <a:solidFill>
                  <a:srgbClr val="FFC000"/>
                </a:solidFill>
                <a:headEnd w="sm" len="sm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/>
              <p:cNvSpPr>
                <a:spLocks noChangeArrowheads="1"/>
              </p:cNvSpPr>
              <p:nvPr/>
            </p:nvSpPr>
            <p:spPr bwMode="auto">
              <a:xfrm>
                <a:off x="5085861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2" name="Oval 44"/>
              <p:cNvSpPr>
                <a:spLocks noChangeArrowheads="1"/>
              </p:cNvSpPr>
              <p:nvPr/>
            </p:nvSpPr>
            <p:spPr bwMode="auto">
              <a:xfrm>
                <a:off x="524825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" name="Oval 44"/>
              <p:cNvSpPr>
                <a:spLocks noChangeArrowheads="1"/>
              </p:cNvSpPr>
              <p:nvPr/>
            </p:nvSpPr>
            <p:spPr bwMode="auto">
              <a:xfrm>
                <a:off x="55734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4" name="Oval 44"/>
              <p:cNvSpPr>
                <a:spLocks noChangeArrowheads="1"/>
              </p:cNvSpPr>
              <p:nvPr/>
            </p:nvSpPr>
            <p:spPr bwMode="auto">
              <a:xfrm>
                <a:off x="5742183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5" name="Oval 44"/>
              <p:cNvSpPr>
                <a:spLocks noChangeArrowheads="1"/>
              </p:cNvSpPr>
              <p:nvPr/>
            </p:nvSpPr>
            <p:spPr bwMode="auto">
              <a:xfrm>
                <a:off x="5411015" y="3344993"/>
                <a:ext cx="91440" cy="914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cxnSp>
          <p:nvCxnSpPr>
            <p:cNvPr id="143" name="Straight Arrow Connector 142"/>
            <p:cNvCxnSpPr>
              <a:stCxn id="132" idx="7"/>
              <a:endCxn id="125" idx="3"/>
            </p:cNvCxnSpPr>
            <p:nvPr/>
          </p:nvCxnSpPr>
          <p:spPr>
            <a:xfrm flipV="1">
              <a:off x="6459027" y="1919973"/>
              <a:ext cx="102167" cy="58522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23" idx="5"/>
              <a:endCxn id="134" idx="1"/>
            </p:cNvCxnSpPr>
            <p:nvPr/>
          </p:nvCxnSpPr>
          <p:spPr>
            <a:xfrm>
              <a:off x="6788252" y="1919973"/>
              <a:ext cx="100045" cy="58522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23" idx="7"/>
              <a:endCxn id="114" idx="3"/>
            </p:cNvCxnSpPr>
            <p:nvPr/>
          </p:nvCxnSpPr>
          <p:spPr>
            <a:xfrm flipV="1">
              <a:off x="6788252" y="1795900"/>
              <a:ext cx="107117" cy="59415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5" idx="7"/>
              <a:endCxn id="123" idx="3"/>
            </p:cNvCxnSpPr>
            <p:nvPr/>
          </p:nvCxnSpPr>
          <p:spPr>
            <a:xfrm flipV="1">
              <a:off x="6621787" y="1919973"/>
              <a:ext cx="101807" cy="58522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5" idx="7"/>
              <a:endCxn id="113" idx="3"/>
            </p:cNvCxnSpPr>
            <p:nvPr/>
          </p:nvCxnSpPr>
          <p:spPr>
            <a:xfrm flipV="1">
              <a:off x="6625852" y="1795900"/>
              <a:ext cx="100749" cy="59415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11" idx="5"/>
              <a:endCxn id="122" idx="1"/>
            </p:cNvCxnSpPr>
            <p:nvPr/>
          </p:nvCxnSpPr>
          <p:spPr>
            <a:xfrm>
              <a:off x="6303705" y="1795900"/>
              <a:ext cx="94729" cy="59415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21" idx="5"/>
              <a:endCxn id="132" idx="1"/>
            </p:cNvCxnSpPr>
            <p:nvPr/>
          </p:nvCxnSpPr>
          <p:spPr>
            <a:xfrm>
              <a:off x="6300698" y="1919973"/>
              <a:ext cx="93671" cy="58522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12" idx="5"/>
              <a:endCxn id="125" idx="1"/>
            </p:cNvCxnSpPr>
            <p:nvPr/>
          </p:nvCxnSpPr>
          <p:spPr>
            <a:xfrm>
              <a:off x="6466099" y="1795900"/>
              <a:ext cx="95095" cy="59415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31" idx="7"/>
              <a:endCxn id="122" idx="3"/>
            </p:cNvCxnSpPr>
            <p:nvPr/>
          </p:nvCxnSpPr>
          <p:spPr>
            <a:xfrm flipV="1">
              <a:off x="6296633" y="1919973"/>
              <a:ext cx="101801" cy="58522"/>
            </a:xfrm>
            <a:prstGeom prst="straightConnector1">
              <a:avLst/>
            </a:prstGeom>
            <a:ln w="9525">
              <a:solidFill>
                <a:srgbClr val="FFC000"/>
              </a:solidFill>
              <a:headEnd w="sm" len="sm"/>
              <a:tailEnd type="stealth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1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10" y="1126671"/>
            <a:ext cx="8785860" cy="47158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Question</a:t>
            </a:r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are </a:t>
            </a:r>
            <a:r>
              <a:rPr lang="en-US" dirty="0" smtClean="0"/>
              <a:t>complex motor sequences formed from simple underlying components?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Hypothesis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Differentiation of protosyllables through splitting of the underlying neural sequence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Approach</a:t>
            </a:r>
          </a:p>
          <a:p>
            <a:pPr marL="0" indent="0">
              <a:buNone/>
            </a:pPr>
            <a:r>
              <a:rPr lang="en-US" dirty="0" smtClean="0"/>
              <a:t>Network model of sequence formation and differentiation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Movie of model HVC development: sequence growing and splitting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  <p:pic>
        <p:nvPicPr>
          <p:cNvPr id="7" name="nature15741-sv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7526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of the growth and splitting of sequential chains of activity in HVC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11" y="1600200"/>
            <a:ext cx="4549980" cy="4525963"/>
          </a:xfrm>
        </p:spPr>
        <p:txBody>
          <a:bodyPr>
            <a:normAutofit/>
          </a:bodyPr>
          <a:lstStyle/>
          <a:p>
            <a:pPr marL="457200" lvl="1" indent="-457200">
              <a:buAutoNum type="arabicPeriod"/>
            </a:pPr>
            <a:r>
              <a:rPr lang="en-US" dirty="0" smtClean="0">
                <a:cs typeface="Helvetica" panose="020B0604020202020204" pitchFamily="34" charset="0"/>
              </a:rPr>
              <a:t>Start with a randomly connected recurrent network</a:t>
            </a:r>
            <a:endParaRPr lang="en-US" dirty="0" smtClean="0">
              <a:solidFill>
                <a:srgbClr val="000000"/>
              </a:solidFill>
              <a:cs typeface="Helvetica" panose="020B0604020202020204" pitchFamily="34" charset="0"/>
            </a:endParaRPr>
          </a:p>
          <a:p>
            <a:pPr marL="457200" lvl="1" indent="-457200">
              <a:buAutoNum type="arabicPeriod"/>
            </a:pPr>
            <a:r>
              <a:rPr lang="en-US" dirty="0" smtClean="0">
                <a:solidFill>
                  <a:srgbClr val="000000"/>
                </a:solidFill>
                <a:cs typeface="Helvetica" panose="020B0604020202020204" pitchFamily="34" charset="0"/>
              </a:rPr>
              <a:t>Include simple learning rules:</a:t>
            </a:r>
          </a:p>
          <a:p>
            <a:pPr marL="457200" lvl="2" indent="0">
              <a:buNone/>
            </a:pPr>
            <a:r>
              <a:rPr lang="en-US" sz="2400" dirty="0" smtClean="0">
                <a:solidFill>
                  <a:srgbClr val="000000"/>
                </a:solidFill>
                <a:cs typeface="Helvetica" panose="020B0604020202020204" pitchFamily="34" charset="0"/>
              </a:rPr>
              <a:t>STDP and synaptic competition </a:t>
            </a:r>
            <a:r>
              <a:rPr lang="en-US" sz="1500" dirty="0" smtClean="0">
                <a:solidFill>
                  <a:srgbClr val="000000"/>
                </a:solidFill>
              </a:rPr>
              <a:t>(</a:t>
            </a:r>
            <a:r>
              <a:rPr lang="en-US" sz="1500" dirty="0">
                <a:solidFill>
                  <a:srgbClr val="000000"/>
                </a:solidFill>
                <a:cs typeface="Helvetica" panose="020B0604020202020204" pitchFamily="34" charset="0"/>
              </a:rPr>
              <a:t>Jun </a:t>
            </a:r>
            <a:r>
              <a:rPr lang="en-US" sz="1500" dirty="0">
                <a:cs typeface="Helvetica" panose="020B0604020202020204" pitchFamily="34" charset="0"/>
              </a:rPr>
              <a:t>&amp; Jin 2007, Fiete et al. </a:t>
            </a:r>
            <a:r>
              <a:rPr lang="en-US" sz="1500" dirty="0" smtClean="0">
                <a:cs typeface="Helvetica" panose="020B0604020202020204" pitchFamily="34" charset="0"/>
              </a:rPr>
              <a:t>2010)</a:t>
            </a:r>
            <a:r>
              <a:rPr lang="en-US" dirty="0" smtClean="0"/>
              <a:t> </a:t>
            </a:r>
            <a:endParaRPr lang="en-US" dirty="0">
              <a:cs typeface="Helvetica" panose="020B0604020202020204" pitchFamily="34" charset="0"/>
            </a:endParaRPr>
          </a:p>
          <a:p>
            <a:pPr marL="457200" lvl="1" indent="-457200">
              <a:buAutoNum type="arabicPeriod" startAt="3"/>
            </a:pPr>
            <a:r>
              <a:rPr lang="en-US" dirty="0" smtClean="0">
                <a:cs typeface="Helvetica" panose="020B0604020202020204" pitchFamily="34" charset="0"/>
              </a:rPr>
              <a:t>Drive it with seed inputs</a:t>
            </a:r>
          </a:p>
          <a:p>
            <a:pPr marL="0" lvl="1" indent="0">
              <a:buNone/>
            </a:pPr>
            <a:endParaRPr lang="en-US" dirty="0">
              <a:cs typeface="Helvetica" panose="020B0604020202020204" pitchFamily="34" charset="0"/>
            </a:endParaRPr>
          </a:p>
          <a:p>
            <a:pPr marL="0" lvl="1" indent="0">
              <a:buNone/>
            </a:pPr>
            <a:r>
              <a:rPr lang="en-US" dirty="0" smtClean="0">
                <a:cs typeface="Helvetica" panose="020B0604020202020204" pitchFamily="34" charset="0"/>
              </a:rPr>
              <a:t>Achieve:</a:t>
            </a:r>
          </a:p>
          <a:p>
            <a:r>
              <a:rPr lang="en-US" sz="2400" dirty="0" smtClean="0">
                <a:cs typeface="Helvetica" panose="020B0604020202020204" pitchFamily="34" charset="0"/>
              </a:rPr>
              <a:t>Growth of a protosyllable chain</a:t>
            </a:r>
          </a:p>
          <a:p>
            <a:r>
              <a:rPr lang="en-US" sz="2400" dirty="0" smtClean="0">
                <a:cs typeface="Helvetica" panose="020B0604020202020204" pitchFamily="34" charset="0"/>
              </a:rPr>
              <a:t>Splitting </a:t>
            </a:r>
            <a:r>
              <a:rPr lang="en-US" sz="2400" dirty="0">
                <a:cs typeface="Helvetica" panose="020B0604020202020204" pitchFamily="34" charset="0"/>
              </a:rPr>
              <a:t>into multiple daughter </a:t>
            </a:r>
            <a:r>
              <a:rPr lang="en-US" sz="2400" dirty="0" smtClean="0">
                <a:cs typeface="Helvetica" panose="020B0604020202020204" pitchFamily="34" charset="0"/>
              </a:rPr>
              <a:t>syllables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4752900" y="1524000"/>
            <a:ext cx="3857699" cy="3654392"/>
            <a:chOff x="4752900" y="1524000"/>
            <a:chExt cx="3857699" cy="3654392"/>
          </a:xfrm>
        </p:grpSpPr>
        <p:sp>
          <p:nvSpPr>
            <p:cNvPr id="96" name="Rounded Rectangle 95"/>
            <p:cNvSpPr/>
            <p:nvPr/>
          </p:nvSpPr>
          <p:spPr>
            <a:xfrm>
              <a:off x="4752900" y="1524000"/>
              <a:ext cx="3857699" cy="3654392"/>
            </a:xfrm>
            <a:prstGeom prst="roundRect">
              <a:avLst>
                <a:gd name="adj" fmla="val 1338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334000" y="24384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6629400" y="23241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5501309" y="35814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943600" y="28194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6172200" y="19812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121965" y="31242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7086600" y="30480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00800" y="35433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543800" y="23622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448300" y="1916595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7036905" y="36957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171083" y="1858617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933661" y="42672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3049657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057900" y="48006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7923144" y="36576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7026966" y="43815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070614" y="46863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007665" y="40386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800562" y="438150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Arrow Connector 25"/>
            <p:cNvCxnSpPr>
              <a:stCxn id="14" idx="5"/>
            </p:cNvCxnSpPr>
            <p:nvPr/>
          </p:nvCxnSpPr>
          <p:spPr>
            <a:xfrm>
              <a:off x="5643422" y="2111717"/>
              <a:ext cx="998269" cy="29490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12" idx="1"/>
            </p:cNvCxnSpPr>
            <p:nvPr/>
          </p:nvCxnSpPr>
          <p:spPr>
            <a:xfrm>
              <a:off x="5350565" y="3287848"/>
              <a:ext cx="1083713" cy="28893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0"/>
              <a:endCxn id="14" idx="5"/>
            </p:cNvCxnSpPr>
            <p:nvPr/>
          </p:nvCxnSpPr>
          <p:spPr>
            <a:xfrm flipV="1">
              <a:off x="5615609" y="2111717"/>
              <a:ext cx="27813" cy="146968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5" idx="3"/>
            </p:cNvCxnSpPr>
            <p:nvPr/>
          </p:nvCxnSpPr>
          <p:spPr>
            <a:xfrm flipV="1">
              <a:off x="6261171" y="3890822"/>
              <a:ext cx="809212" cy="94691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5" idx="3"/>
            </p:cNvCxnSpPr>
            <p:nvPr/>
          </p:nvCxnSpPr>
          <p:spPr>
            <a:xfrm>
              <a:off x="5721365" y="3743697"/>
              <a:ext cx="1349018" cy="147125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2" idx="7"/>
              <a:endCxn id="6" idx="4"/>
            </p:cNvCxnSpPr>
            <p:nvPr/>
          </p:nvCxnSpPr>
          <p:spPr>
            <a:xfrm flipV="1">
              <a:off x="5265736" y="2552700"/>
              <a:ext cx="1477964" cy="216707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3"/>
              <a:endCxn id="10" idx="7"/>
            </p:cNvCxnSpPr>
            <p:nvPr/>
          </p:nvCxnSpPr>
          <p:spPr>
            <a:xfrm flipH="1">
              <a:off x="5317087" y="2176322"/>
              <a:ext cx="888591" cy="981356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3" idx="4"/>
              <a:endCxn id="20" idx="1"/>
            </p:cNvCxnSpPr>
            <p:nvPr/>
          </p:nvCxnSpPr>
          <p:spPr>
            <a:xfrm>
              <a:off x="7658100" y="2590800"/>
              <a:ext cx="298522" cy="110027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8" idx="2"/>
            </p:cNvCxnSpPr>
            <p:nvPr/>
          </p:nvCxnSpPr>
          <p:spPr>
            <a:xfrm flipV="1">
              <a:off x="6624430" y="3163957"/>
              <a:ext cx="1452770" cy="460491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20" idx="2"/>
              <a:endCxn id="12" idx="6"/>
            </p:cNvCxnSpPr>
            <p:nvPr/>
          </p:nvCxnSpPr>
          <p:spPr>
            <a:xfrm flipH="1" flipV="1">
              <a:off x="6629400" y="3657600"/>
              <a:ext cx="1293744" cy="1143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20" idx="3"/>
            </p:cNvCxnSpPr>
            <p:nvPr/>
          </p:nvCxnSpPr>
          <p:spPr>
            <a:xfrm flipV="1">
              <a:off x="6152936" y="3852722"/>
              <a:ext cx="1803686" cy="538675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3" idx="1"/>
            </p:cNvCxnSpPr>
            <p:nvPr/>
          </p:nvCxnSpPr>
          <p:spPr>
            <a:xfrm>
              <a:off x="6378510" y="2136565"/>
              <a:ext cx="1198768" cy="25911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11" idx="2"/>
            </p:cNvCxnSpPr>
            <p:nvPr/>
          </p:nvCxnSpPr>
          <p:spPr>
            <a:xfrm>
              <a:off x="6175861" y="2976748"/>
              <a:ext cx="910739" cy="1855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3" idx="5"/>
              <a:endCxn id="19" idx="1"/>
            </p:cNvCxnSpPr>
            <p:nvPr/>
          </p:nvCxnSpPr>
          <p:spPr>
            <a:xfrm>
              <a:off x="5202787" y="4233722"/>
              <a:ext cx="888591" cy="600356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21" idx="6"/>
              <a:endCxn id="24" idx="2"/>
            </p:cNvCxnSpPr>
            <p:nvPr/>
          </p:nvCxnSpPr>
          <p:spPr>
            <a:xfrm>
              <a:off x="7255566" y="4495800"/>
              <a:ext cx="544996" cy="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6" idx="3"/>
              <a:endCxn id="6" idx="7"/>
            </p:cNvCxnSpPr>
            <p:nvPr/>
          </p:nvCxnSpPr>
          <p:spPr>
            <a:xfrm flipH="1">
              <a:off x="6824522" y="2053739"/>
              <a:ext cx="380039" cy="30383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11" idx="7"/>
            </p:cNvCxnSpPr>
            <p:nvPr/>
          </p:nvCxnSpPr>
          <p:spPr>
            <a:xfrm flipH="1">
              <a:off x="7281722" y="2559020"/>
              <a:ext cx="295556" cy="52245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5" idx="4"/>
              <a:endCxn id="23" idx="0"/>
            </p:cNvCxnSpPr>
            <p:nvPr/>
          </p:nvCxnSpPr>
          <p:spPr>
            <a:xfrm flipH="1">
              <a:off x="5121965" y="2667000"/>
              <a:ext cx="326335" cy="13716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7" idx="0"/>
              <a:endCxn id="8" idx="4"/>
            </p:cNvCxnSpPr>
            <p:nvPr/>
          </p:nvCxnSpPr>
          <p:spPr>
            <a:xfrm flipV="1">
              <a:off x="6047961" y="3048000"/>
              <a:ext cx="9939" cy="12192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0"/>
              <a:endCxn id="16" idx="4"/>
            </p:cNvCxnSpPr>
            <p:nvPr/>
          </p:nvCxnSpPr>
          <p:spPr>
            <a:xfrm flipV="1">
              <a:off x="7200900" y="2087217"/>
              <a:ext cx="84483" cy="96078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15" idx="4"/>
              <a:endCxn id="21" idx="0"/>
            </p:cNvCxnSpPr>
            <p:nvPr/>
          </p:nvCxnSpPr>
          <p:spPr>
            <a:xfrm flipH="1">
              <a:off x="7141266" y="3924300"/>
              <a:ext cx="9939" cy="4572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940581" y="1600200"/>
              <a:ext cx="581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HVC</a:t>
              </a:r>
              <a:endParaRPr lang="en-US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10800000">
            <a:off x="5510072" y="748957"/>
            <a:ext cx="2033728" cy="990600"/>
            <a:chOff x="5317087" y="5181600"/>
            <a:chExt cx="2033728" cy="990600"/>
          </a:xfrm>
        </p:grpSpPr>
        <p:sp>
          <p:nvSpPr>
            <p:cNvPr id="93" name="TextBox 92"/>
            <p:cNvSpPr txBox="1"/>
            <p:nvPr/>
          </p:nvSpPr>
          <p:spPr>
            <a:xfrm rot="10800000">
              <a:off x="5850276" y="5749024"/>
              <a:ext cx="1500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External input</a:t>
              </a:r>
            </a:p>
          </p:txBody>
        </p:sp>
        <p:sp>
          <p:nvSpPr>
            <p:cNvPr id="92" name="Down Arrow 91"/>
            <p:cNvSpPr/>
            <p:nvPr/>
          </p:nvSpPr>
          <p:spPr>
            <a:xfrm flipV="1">
              <a:off x="5317087" y="5181600"/>
              <a:ext cx="702365" cy="990600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15627" y="1747767"/>
            <a:ext cx="3128373" cy="495300"/>
            <a:chOff x="4865204" y="4576970"/>
            <a:chExt cx="3128373" cy="495300"/>
          </a:xfrm>
        </p:grpSpPr>
        <p:sp>
          <p:nvSpPr>
            <p:cNvPr id="82" name="Rounded Rectangle 81"/>
            <p:cNvSpPr/>
            <p:nvPr/>
          </p:nvSpPr>
          <p:spPr>
            <a:xfrm>
              <a:off x="4865204" y="4576970"/>
              <a:ext cx="1652410" cy="495300"/>
            </a:xfrm>
            <a:prstGeom prst="roundRect">
              <a:avLst/>
            </a:prstGeom>
            <a:noFill/>
            <a:ln>
              <a:solidFill>
                <a:srgbClr val="B90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28624" y="4702938"/>
              <a:ext cx="14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Seed neurons</a:t>
              </a:r>
              <a:endParaRPr lang="en-US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5849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Binary neuron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dirty="0" smtClean="0"/>
                  <a:t>Based on Fiete et al. 2010</a:t>
                </a:r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acc>
                            <m:accPr>
                              <m:chr m:val="⃗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pc="-30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𝑓𝑒𝑒𝑑𝑓𝑜𝑟𝑤𝑎𝑟𝑑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pc="-3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𝑎𝑑𝑎𝑝𝑡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 smtClean="0"/>
              </a:p>
              <a:p>
                <a:pPr>
                  <a:buNone/>
                </a:pPr>
                <a:endParaRPr lang="en-US" sz="2400" dirty="0" smtClean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30763"/>
              </a:xfrm>
              <a:blipFill rotWithShape="0">
                <a:blip r:embed="rId3"/>
                <a:stretch>
                  <a:fillRect l="-1111"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057400" y="3200401"/>
            <a:ext cx="1660126" cy="1130968"/>
            <a:chOff x="1768482" y="3492516"/>
            <a:chExt cx="2041518" cy="1390793"/>
          </a:xfrm>
        </p:grpSpPr>
        <p:sp>
          <p:nvSpPr>
            <p:cNvPr id="10" name="Oval 9"/>
            <p:cNvSpPr/>
            <p:nvPr/>
          </p:nvSpPr>
          <p:spPr>
            <a:xfrm>
              <a:off x="3380207" y="3928531"/>
              <a:ext cx="429793" cy="4297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en-US" sz="2400" b="1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8" name="Group 12"/>
            <p:cNvGrpSpPr/>
            <p:nvPr/>
          </p:nvGrpSpPr>
          <p:grpSpPr>
            <a:xfrm>
              <a:off x="1768482" y="3886421"/>
              <a:ext cx="1611725" cy="537242"/>
              <a:chOff x="6781800" y="2514600"/>
              <a:chExt cx="1143000" cy="38100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010400" y="2718976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11"/>
              <p:cNvSpPr/>
              <p:nvPr/>
            </p:nvSpPr>
            <p:spPr>
              <a:xfrm>
                <a:off x="6781800" y="2514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b="1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19682645">
              <a:off x="2050821" y="4462583"/>
              <a:ext cx="1535596" cy="420726"/>
              <a:chOff x="6835789" y="2555888"/>
              <a:chExt cx="1089011" cy="29837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7010400" y="2702560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6835789" y="2555888"/>
                <a:ext cx="298370" cy="29837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1789222">
              <a:off x="1966659" y="3492516"/>
              <a:ext cx="1535596" cy="420726"/>
              <a:chOff x="6835789" y="2555888"/>
              <a:chExt cx="1089011" cy="29837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7010400" y="2702560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6835789" y="2555888"/>
                <a:ext cx="298370" cy="29837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346097" y="3644432"/>
              <a:ext cx="902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rPr>
                <a:t>W</a:t>
              </a:r>
              <a:r>
                <a:rPr lang="en-US" sz="2400" i="1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rPr>
                <a:t>ij</a:t>
              </a:r>
              <a:endPara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Left Brace 26"/>
          <p:cNvSpPr/>
          <p:nvPr/>
        </p:nvSpPr>
        <p:spPr>
          <a:xfrm rot="5400000">
            <a:off x="4915563" y="1451775"/>
            <a:ext cx="187059" cy="1358876"/>
          </a:xfrm>
          <a:prstGeom prst="leftBrace">
            <a:avLst>
              <a:gd name="adj1" fmla="val 56299"/>
              <a:gd name="adj2" fmla="val 50000"/>
            </a:avLst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83144" y="1668349"/>
            <a:ext cx="24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Feed forward-inhibition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6421019" y="2231533"/>
            <a:ext cx="187059" cy="796975"/>
          </a:xfrm>
          <a:prstGeom prst="leftBrace">
            <a:avLst>
              <a:gd name="adj1" fmla="val 56299"/>
              <a:gd name="adj2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8531" y="2723550"/>
            <a:ext cx="173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Adaptation term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2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Plasticity rules</a:t>
            </a:r>
            <a:endParaRPr lang="en-US" sz="3200" dirty="0"/>
          </a:p>
        </p:txBody>
      </p:sp>
      <p:cxnSp>
        <p:nvCxnSpPr>
          <p:cNvPr id="25" name="Straight Arrow Connector 24"/>
          <p:cNvCxnSpPr>
            <a:stCxn id="30" idx="3"/>
          </p:cNvCxnSpPr>
          <p:nvPr/>
        </p:nvCxnSpPr>
        <p:spPr>
          <a:xfrm flipV="1">
            <a:off x="3106494" y="1620935"/>
            <a:ext cx="1208923" cy="42501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57243" y="1784338"/>
            <a:ext cx="264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STDP (simplified)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09860" y="1752600"/>
            <a:ext cx="31897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Heterosynaptic LTD</a:t>
            </a:r>
            <a:r>
              <a:rPr lang="en-US" sz="2000" dirty="0" smtClean="0">
                <a:solidFill>
                  <a:srgbClr val="7030A0"/>
                </a:solidFill>
              </a:rPr>
              <a:t>: summed-weight limit rule</a:t>
            </a:r>
          </a:p>
        </p:txBody>
      </p:sp>
      <p:cxnSp>
        <p:nvCxnSpPr>
          <p:cNvPr id="26" name="Straight Arrow Connector 25"/>
          <p:cNvCxnSpPr>
            <a:stCxn id="22" idx="1"/>
          </p:cNvCxnSpPr>
          <p:nvPr/>
        </p:nvCxnSpPr>
        <p:spPr>
          <a:xfrm flipH="1" flipV="1">
            <a:off x="5988603" y="1598841"/>
            <a:ext cx="121257" cy="53848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52422" y="3428959"/>
            <a:ext cx="16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max </a:t>
            </a:r>
            <a:r>
              <a:rPr lang="en-US" dirty="0" smtClean="0"/>
              <a:t>= W</a:t>
            </a:r>
            <a:r>
              <a:rPr lang="en-US" baseline="-25000" dirty="0" smtClean="0"/>
              <a:t>max</a:t>
            </a:r>
            <a:r>
              <a:rPr lang="en-US" dirty="0" smtClean="0"/>
              <a:t> /m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63103" y="6514288"/>
            <a:ext cx="170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Fiete et al. 2010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70035" y="2308900"/>
            <a:ext cx="2427398" cy="1752600"/>
            <a:chOff x="1172631" y="2289423"/>
            <a:chExt cx="2427398" cy="1752600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2631" y="2289423"/>
              <a:ext cx="2427398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2399005" y="2727811"/>
              <a:ext cx="548640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37690" y="3287242"/>
              <a:ext cx="548640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89778" y="2639943"/>
            <a:ext cx="1660126" cy="1130968"/>
            <a:chOff x="1768482" y="3492516"/>
            <a:chExt cx="2041518" cy="1390793"/>
          </a:xfrm>
        </p:grpSpPr>
        <p:sp>
          <p:nvSpPr>
            <p:cNvPr id="42" name="Oval 41"/>
            <p:cNvSpPr/>
            <p:nvPr/>
          </p:nvSpPr>
          <p:spPr>
            <a:xfrm>
              <a:off x="3380207" y="3928531"/>
              <a:ext cx="429793" cy="42979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</a:t>
              </a:r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43" name="Group 12"/>
            <p:cNvGrpSpPr/>
            <p:nvPr/>
          </p:nvGrpSpPr>
          <p:grpSpPr>
            <a:xfrm>
              <a:off x="1768482" y="3886421"/>
              <a:ext cx="1611725" cy="537242"/>
              <a:chOff x="6781800" y="2514600"/>
              <a:chExt cx="1143000" cy="381000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7010400" y="2718976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11"/>
              <p:cNvSpPr/>
              <p:nvPr/>
            </p:nvSpPr>
            <p:spPr>
              <a:xfrm>
                <a:off x="6781800" y="2514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4" name="Group 12"/>
            <p:cNvGrpSpPr/>
            <p:nvPr/>
          </p:nvGrpSpPr>
          <p:grpSpPr>
            <a:xfrm rot="19682645">
              <a:off x="2050821" y="4462583"/>
              <a:ext cx="1535596" cy="420726"/>
              <a:chOff x="6835789" y="2555888"/>
              <a:chExt cx="1089011" cy="298370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7010400" y="2702560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6835789" y="2555888"/>
                <a:ext cx="298370" cy="29837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rot="1789222">
              <a:off x="1966659" y="3492516"/>
              <a:ext cx="1535596" cy="420726"/>
              <a:chOff x="6835789" y="2555888"/>
              <a:chExt cx="1089011" cy="298370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010400" y="2702560"/>
                <a:ext cx="9144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miter lim="800000"/>
                <a:headEnd type="oval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6835789" y="2555888"/>
                <a:ext cx="298370" cy="29837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b="1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346097" y="3644432"/>
              <a:ext cx="902428" cy="56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rPr>
                <a:t>W</a:t>
              </a:r>
              <a:r>
                <a:rPr lang="en-US" sz="2400" i="1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itchFamily="18" charset="0"/>
                </a:rPr>
                <a:t>ij</a:t>
              </a:r>
              <a:endPara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4735359" y="1749484"/>
            <a:ext cx="4295497" cy="46051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8758" y="1764869"/>
            <a:ext cx="4026659" cy="4582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93020" y="4493242"/>
                <a:ext cx="4654061" cy="1567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h𝑇𝐿𝐷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𝑆𝑇𝐷𝑃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i="1" dirty="0" smtClean="0">
                    <a:latin typeface="Cambria Math" panose="02040503050406030204" pitchFamily="18" charset="0"/>
                  </a:rPr>
                  <a:t>if &gt;0, 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h𝑇𝐿𝐷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r>
                  <a:rPr lang="en-US" b="0" i="1" dirty="0" smtClean="0">
                    <a:latin typeface="Cambria Math" panose="02040503050406030204" pitchFamily="18" charset="0"/>
                  </a:rPr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20" y="4493242"/>
                <a:ext cx="4654061" cy="15679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4986280" y="4254132"/>
            <a:ext cx="344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incoming synapses to neuron i: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2545564" y="1001463"/>
                <a:ext cx="4238724" cy="606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𝑆𝑇𝐷𝑃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𝜂𝜖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h𝐿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64" y="1001463"/>
                <a:ext cx="4238724" cy="606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8758" y="4499888"/>
                <a:ext cx="3920689" cy="566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4499888"/>
                <a:ext cx="3920689" cy="566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0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2" grpId="0"/>
      <p:bldP spid="33" grpId="0"/>
      <p:bldP spid="41" grpId="0"/>
      <p:bldP spid="53" grpId="0" animBg="1"/>
      <p:bldP spid="36" grpId="0" animBg="1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</a:blip>
          <a:srcRect r="52702" b="49483"/>
          <a:stretch/>
        </p:blipFill>
        <p:spPr bwMode="auto">
          <a:xfrm>
            <a:off x="1502439" y="4642149"/>
            <a:ext cx="2680336" cy="214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10" y="189252"/>
            <a:ext cx="8785860" cy="8394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Formation of a synaptically-connected protosyllable chain</a:t>
            </a:r>
            <a:endParaRPr lang="en-US" sz="28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52749" y="1371600"/>
            <a:ext cx="3981651" cy="3886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Before learning, transient inputs trigger a brief ripple of activity </a:t>
            </a:r>
          </a:p>
          <a:p>
            <a:r>
              <a:rPr lang="en-US" sz="2000" dirty="0" smtClean="0"/>
              <a:t>After learning, activity propagates along a robust protosyllable chain</a:t>
            </a:r>
          </a:p>
          <a:p>
            <a:r>
              <a:rPr lang="en-US" sz="2000" dirty="0" smtClean="0"/>
              <a:t>Weight matrix is a block-permutation matrix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  <p:pic>
        <p:nvPicPr>
          <p:cNvPr id="10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" r="84739" b="5377"/>
          <a:stretch/>
        </p:blipFill>
        <p:spPr bwMode="auto">
          <a:xfrm>
            <a:off x="228599" y="1166263"/>
            <a:ext cx="165656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44130" r="37775" b="52545"/>
          <a:stretch/>
        </p:blipFill>
        <p:spPr bwMode="auto">
          <a:xfrm>
            <a:off x="1217822" y="4410839"/>
            <a:ext cx="2001132" cy="2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t="3171" r="65294" b="5377"/>
          <a:stretch/>
        </p:blipFill>
        <p:spPr bwMode="auto">
          <a:xfrm>
            <a:off x="2050181" y="1166262"/>
            <a:ext cx="1967907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3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10" y="189252"/>
            <a:ext cx="8329790" cy="839448"/>
          </a:xfrm>
        </p:spPr>
        <p:txBody>
          <a:bodyPr>
            <a:noAutofit/>
          </a:bodyPr>
          <a:lstStyle/>
          <a:p>
            <a:r>
              <a:rPr lang="en-US" sz="2800" dirty="0"/>
              <a:t>Splitting of the protosyllable chain into two daughter sequences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98744" y="901834"/>
                <a:ext cx="47452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/>
                  <a:t>Idea: Increase synaptic competition by allowing fewer, stronger synapses per neuron</a:t>
                </a:r>
              </a:p>
              <a:p>
                <a:endParaRPr lang="en-US" sz="200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i="1" dirty="0" smtClean="0"/>
                  <a:t> stays the same (total synaptic input)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000" i="1" dirty="0" smtClean="0"/>
                  <a:t> doubles (hard limit on each synapse)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44" y="901834"/>
                <a:ext cx="4745256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414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" r="84739" b="5377"/>
          <a:stretch/>
        </p:blipFill>
        <p:spPr bwMode="auto">
          <a:xfrm>
            <a:off x="228599" y="1166263"/>
            <a:ext cx="165656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5" t="44130" r="37775" b="51352"/>
          <a:stretch/>
        </p:blipFill>
        <p:spPr bwMode="auto">
          <a:xfrm>
            <a:off x="1217822" y="4410838"/>
            <a:ext cx="2001132" cy="36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5" t="3171" r="65294" b="5377"/>
          <a:stretch/>
        </p:blipFill>
        <p:spPr bwMode="auto">
          <a:xfrm>
            <a:off x="2050181" y="1166262"/>
            <a:ext cx="1967907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</a:blip>
          <a:srcRect r="52702" b="49483"/>
          <a:stretch/>
        </p:blipFill>
        <p:spPr bwMode="auto">
          <a:xfrm>
            <a:off x="1502439" y="4642149"/>
            <a:ext cx="2680336" cy="214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Oval 16"/>
          <p:cNvSpPr/>
          <p:nvPr/>
        </p:nvSpPr>
        <p:spPr>
          <a:xfrm>
            <a:off x="6618970" y="3471035"/>
            <a:ext cx="304803" cy="3048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>
            <a:stCxn id="27" idx="6"/>
          </p:cNvCxnSpPr>
          <p:nvPr/>
        </p:nvCxnSpPr>
        <p:spPr>
          <a:xfrm>
            <a:off x="5783737" y="3631352"/>
            <a:ext cx="835232" cy="14198"/>
          </a:xfrm>
          <a:prstGeom prst="straightConnector1">
            <a:avLst/>
          </a:prstGeom>
          <a:ln w="12700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11"/>
          <p:cNvSpPr/>
          <p:nvPr/>
        </p:nvSpPr>
        <p:spPr>
          <a:xfrm>
            <a:off x="5509417" y="3494192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/>
          <p:cNvCxnSpPr>
            <a:stCxn id="25" idx="6"/>
          </p:cNvCxnSpPr>
          <p:nvPr/>
        </p:nvCxnSpPr>
        <p:spPr>
          <a:xfrm flipV="1">
            <a:off x="5783737" y="3730610"/>
            <a:ext cx="872007" cy="322317"/>
          </a:xfrm>
          <a:prstGeom prst="straightConnector1">
            <a:avLst/>
          </a:prstGeom>
          <a:ln w="12700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509417" y="391576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 rot="1167559">
            <a:off x="5758578" y="3383536"/>
            <a:ext cx="914410" cy="0"/>
          </a:xfrm>
          <a:prstGeom prst="straightConnector1">
            <a:avLst/>
          </a:prstGeom>
          <a:ln w="12700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509417" y="3072617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19247" y="4003663"/>
            <a:ext cx="83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w</a:t>
            </a:r>
            <a:r>
              <a:rPr lang="en-US" sz="2000" i="1" baseline="-250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max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>
            <a:stCxn id="29" idx="6"/>
          </p:cNvCxnSpPr>
          <p:nvPr/>
        </p:nvCxnSpPr>
        <p:spPr>
          <a:xfrm flipV="1">
            <a:off x="5783737" y="3780424"/>
            <a:ext cx="968590" cy="694079"/>
          </a:xfrm>
          <a:prstGeom prst="straightConnector1">
            <a:avLst/>
          </a:prstGeom>
          <a:ln w="12700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09417" y="4337343"/>
            <a:ext cx="274320" cy="2743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093273" y="4764194"/>
            <a:ext cx="83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W</a:t>
            </a:r>
            <a:r>
              <a:rPr lang="en-US" sz="2400" i="1" baseline="-250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itchFamily="18" charset="0"/>
              </a:rPr>
              <a:t>max</a:t>
            </a:r>
            <a:endParaRPr lang="en-US" sz="2400" i="1" baseline="-250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36" name="Left Brace 35"/>
          <p:cNvSpPr/>
          <p:nvPr/>
        </p:nvSpPr>
        <p:spPr>
          <a:xfrm rot="16200000">
            <a:off x="6253468" y="4320812"/>
            <a:ext cx="219211" cy="778507"/>
          </a:xfrm>
          <a:prstGeom prst="leftBrace">
            <a:avLst>
              <a:gd name="adj1" fmla="val 27778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83737" y="3632142"/>
            <a:ext cx="835232" cy="14198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5783737" y="3781214"/>
            <a:ext cx="968590" cy="69407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302937" y="5429536"/>
            <a:ext cx="4754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Also increase lateral inhibition to encourage splitting, and divide seed inputs into two groups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483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25" grpId="0" animBg="1"/>
      <p:bldP spid="23" grpId="0" animBg="1"/>
      <p:bldP spid="21" grpId="0"/>
      <p:bldP spid="29" grpId="0" animBg="1"/>
      <p:bldP spid="30" grpId="0"/>
      <p:bldP spid="36" grpId="0" animBg="1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</a:blip>
          <a:srcRect r="52702" b="49483"/>
          <a:stretch/>
        </p:blipFill>
        <p:spPr bwMode="auto">
          <a:xfrm>
            <a:off x="1502439" y="4642149"/>
            <a:ext cx="2680336" cy="214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10" y="189252"/>
            <a:ext cx="8215490" cy="839448"/>
          </a:xfrm>
        </p:spPr>
        <p:txBody>
          <a:bodyPr>
            <a:noAutofit/>
          </a:bodyPr>
          <a:lstStyle/>
          <a:p>
            <a:r>
              <a:rPr lang="en-US" sz="2800" dirty="0" smtClean="0"/>
              <a:t>Splitting of the protosyllable chain into two daughter sequences</a:t>
            </a:r>
            <a:endParaRPr lang="en-US" sz="2800" dirty="0"/>
          </a:p>
        </p:txBody>
      </p:sp>
      <p:pic>
        <p:nvPicPr>
          <p:cNvPr id="6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0" r="41645"/>
          <a:stretch/>
        </p:blipFill>
        <p:spPr bwMode="auto">
          <a:xfrm>
            <a:off x="228600" y="1166263"/>
            <a:ext cx="6412832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neural model of sequence formation and splitting in HVC.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3" t="3170" r="21763"/>
          <a:stretch/>
        </p:blipFill>
        <p:spPr bwMode="auto">
          <a:xfrm>
            <a:off x="6651056" y="1166263"/>
            <a:ext cx="2175309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24514" y="4778894"/>
            <a:ext cx="2157656" cy="1985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43" y="6396335"/>
            <a:ext cx="193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 smtClean="0"/>
              <a:t>Okubo, Mackevicius, Payne, </a:t>
            </a:r>
            <a:br>
              <a:rPr lang="en-US" sz="1200" i="1" dirty="0" smtClean="0"/>
            </a:br>
            <a:r>
              <a:rPr lang="en-US" sz="1200" i="1" dirty="0" smtClean="0"/>
              <a:t>Lynch and Fee, Nature 2015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591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1. Question</a:t>
            </a:r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are </a:t>
            </a:r>
            <a:r>
              <a:rPr lang="en-US" dirty="0" smtClean="0"/>
              <a:t>complex motor sequences formed from simple underlying components?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2. Approach</a:t>
            </a:r>
          </a:p>
          <a:p>
            <a:pPr marL="0" indent="0">
              <a:buNone/>
            </a:pPr>
            <a:r>
              <a:rPr lang="en-US" dirty="0" smtClean="0"/>
              <a:t>Network model of sequence formation and differentiation using STDP and heterosynaptic </a:t>
            </a:r>
            <a:r>
              <a:rPr lang="en-US" dirty="0" smtClean="0"/>
              <a:t>competition plasticity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34" y="347024"/>
            <a:ext cx="8785860" cy="594789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Question</a:t>
            </a:r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are </a:t>
            </a:r>
            <a:r>
              <a:rPr lang="en-US" dirty="0" smtClean="0"/>
              <a:t>complex motor sequences formed from simple underlying components?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Hypothesis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Differentiation of a prototype syllable through splitting of a neural sequence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Approach</a:t>
            </a:r>
          </a:p>
          <a:p>
            <a:pPr marL="0" indent="0">
              <a:buNone/>
            </a:pPr>
            <a:r>
              <a:rPr lang="en-US" dirty="0" smtClean="0"/>
              <a:t>Network model of sequence formation and differentiation using STDP and heterosynaptic competition plasticity rules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7030A0"/>
                </a:solidFill>
              </a:rPr>
              <a:t>Further questions</a:t>
            </a:r>
          </a:p>
          <a:p>
            <a:r>
              <a:rPr lang="en-US" dirty="0" smtClean="0"/>
              <a:t>Dependence on specific formulation of plasticity rules, systematic exploration of parameter sensitivity</a:t>
            </a:r>
          </a:p>
          <a:p>
            <a:r>
              <a:rPr lang="en-US" dirty="0" smtClean="0"/>
              <a:t>We used increasing lateral inhibition + increased heterosynaptic competition to break up initial wide chain, other mechanisms?</a:t>
            </a:r>
          </a:p>
          <a:p>
            <a:r>
              <a:rPr lang="en-US" dirty="0" smtClean="0"/>
              <a:t>Extension to non-binary neurons</a:t>
            </a:r>
          </a:p>
        </p:txBody>
      </p:sp>
    </p:spTree>
    <p:extLst>
      <p:ext uri="{BB962C8B-B14F-4D97-AF65-F5344CB8AC3E}">
        <p14:creationId xmlns:p14="http://schemas.microsoft.com/office/powerpoint/2010/main" val="317840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10" y="540450"/>
            <a:ext cx="8785860" cy="534430"/>
          </a:xfrm>
        </p:spPr>
        <p:txBody>
          <a:bodyPr>
            <a:noAutofit/>
          </a:bodyPr>
          <a:lstStyle/>
          <a:p>
            <a:r>
              <a:rPr lang="en-US" sz="3200" dirty="0" smtClean="0"/>
              <a:t>Becoming an expert at producing complicated motor sequences requires breaking them into simple parts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533400" y="1752600"/>
            <a:ext cx="2338235" cy="3657600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281511" y="1263394"/>
            <a:ext cx="1855863" cy="5403596"/>
            <a:chOff x="282575" y="-5048859"/>
            <a:chExt cx="6819900" cy="19857059"/>
          </a:xfrm>
        </p:grpSpPr>
        <p:pic>
          <p:nvPicPr>
            <p:cNvPr id="1026" name="Picture 2" descr="https://lh3.googleusercontent.com/c8ndsKWFtlyBNKmHeC6FphRW0KsGH5QvRCzdEqlt10IRoPQm9gKvWkdI4pOCrz0qi527WeYJDxtO8rBFGSwpI8MsTTaSBDn28VO_EcKh36gBkFbP0ArOo7xzSx9ftVKKodiS9Os7iDNlQQ3i-vt8A_QACkIWGqLtWGTHdTamjymAANLQPMqJWoCUXiCTVj-k8jSZGx866prRWrnEMJ-d-suTIANngwgdok98L2RHgb0JbzHpUC6cusfViu0hvKZ1KrfyGAC-DSonNZuUHpcy6uQzosy_4F2bRBxWF7GtCU-jl8VLmp4wXDYGAdc24pUqkhfyh66k7RxztjB66l7yp8MudUTaT4xPtMHlA09rRhXLEPMHnrbZvlTZoXxg0Ov_4kNDTyQd2j0OJPNdEJpOuPf__jhUfSJ-GVmMyXVITpUQK_ie-q2WKPZgRmYvWbtl3jtRC2_yHI-Xr_IrtXmMrqH9JBR3Zavq8fMZ7IPPklljcYX7WJrxvJY__TapkdcxccuCzyX68udc9QEM0RuN08yKv0oEZNhx0a7mJoQPZPmp7xUM2XHDVXh_ijhPVI-exMJzzMvA9OEL-EIPsCSEk1OSbfPK0jOi=w717-h1273-n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6"/>
            <a:stretch/>
          </p:blipFill>
          <p:spPr bwMode="auto">
            <a:xfrm>
              <a:off x="282575" y="-5048859"/>
              <a:ext cx="6819900" cy="1136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3.googleusercontent.com/DZEUMPZw1Bc7Zh0NUSRiGTWCNM4_0qnRG4zmzMri_XmtxxCrefjdpYr1f67U3i3Qr9AaE7WOvh7JnmwZIfLbOr2AtoysJXuPOPbE7xJAx5iKTWyXZMtyYisxdK_6da0_9Lp94AM6zLvmaaP5bA1xgAqht5pSUab5MM0YDiVRT-V9gULckMTB3tf3Papgflz6GoIeWL-nJmNXSYMfU5JULexNOUwwKIzUTY19RJaoffx-uBfI7uuGVrKE1jooaGbHtbIgZ930mkVpRudDmOwMmoKRRC-DAj_t4aNnZ97Sl6FR1Mox1tHuK4UoUVbV1Yxm2cuhH9z63nSdlTSSdMNLAgfa4NLyGUkyL-24wxi2Cq6IOVJILWuypkfSNhDhgTqBQjFfYZdPvmvPevQ9jJE1mM_AaWHQ-Xd3OUC8tUBFrpBcXUexLxcXs2-U_B8zHTGuB-76r4qXHRhv-us7rBnOlqAR9oHf5JBO1u-kw6yFCtnpz5EaJ5v009bAm5d4l3YmUoR4deWLJ6P79uCPHhznIji4VuRClge8VPxNw9SEO1WiOQnrf_WS7vep6GYQk-wHz9xunPog4O2m-7d4mrjtRSJ-V8ME7iGz=w717-h1273-n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23"/>
            <a:stretch/>
          </p:blipFill>
          <p:spPr bwMode="auto">
            <a:xfrm>
              <a:off x="282575" y="4552950"/>
              <a:ext cx="6819900" cy="1025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35" y="2256243"/>
            <a:ext cx="2137735" cy="2628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057525" y="1752600"/>
            <a:ext cx="2826395" cy="3657600"/>
            <a:chOff x="3057525" y="1752600"/>
            <a:chExt cx="2826395" cy="3657600"/>
          </a:xfrm>
        </p:grpSpPr>
        <p:sp>
          <p:nvSpPr>
            <p:cNvPr id="5" name="Rounded Rectangle 4"/>
            <p:cNvSpPr/>
            <p:nvPr/>
          </p:nvSpPr>
          <p:spPr>
            <a:xfrm>
              <a:off x="3057525" y="1752600"/>
              <a:ext cx="2826395" cy="36576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28" name="Picture 8" descr="http://calm.trinitylaban.ac.uk/CalmView/GetImage.ashx?db=Catalog&amp;type=default&amp;fname=LC-A-14-1-39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3930" y="1842884"/>
              <a:ext cx="2237924" cy="3455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http://graphics8.nytimes.com/images/2007/08/29/arts/satyrnotesright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22791" y="3653796"/>
              <a:ext cx="1291230" cy="163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6051742" y="1261266"/>
            <a:ext cx="2406457" cy="5478202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71650" y="2800350"/>
            <a:ext cx="100013" cy="4714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420715" y="4591050"/>
            <a:ext cx="125885" cy="2095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92398" y="3604560"/>
            <a:ext cx="1649506" cy="7503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4"/>
          <p:cNvSpPr/>
          <p:nvPr/>
        </p:nvSpPr>
        <p:spPr>
          <a:xfrm>
            <a:off x="3057524" y="1752600"/>
            <a:ext cx="2826395" cy="3657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10" y="1246742"/>
            <a:ext cx="8785860" cy="505029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 smtClean="0"/>
              <a:t>Start with a “prototype” building block </a:t>
            </a:r>
            <a:br>
              <a:rPr lang="en-US" sz="2400" dirty="0" smtClean="0"/>
            </a:br>
            <a:r>
              <a:rPr lang="en-US" sz="1800" dirty="0" smtClean="0">
                <a:sym typeface="Wingdings" panose="05000000000000000000" pitchFamily="2" charset="2"/>
              </a:rPr>
              <a:t>(</a:t>
            </a:r>
            <a:r>
              <a:rPr lang="en-US" sz="1800" dirty="0" smtClean="0"/>
              <a:t>short sequence of neural activity) 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indent="-457200">
              <a:buAutoNum type="arabicPeriod" startAt="2"/>
            </a:pPr>
            <a:r>
              <a:rPr lang="en-US" sz="2400" dirty="0" smtClean="0"/>
              <a:t>Replicate the prototype </a:t>
            </a:r>
            <a:br>
              <a:rPr lang="en-US" sz="2400" dirty="0" smtClean="0"/>
            </a:br>
            <a:r>
              <a:rPr lang="en-US" sz="2400" dirty="0" smtClean="0"/>
              <a:t>&amp; differentiate the copies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AutoNum type="arabicPeriod" startAt="3"/>
            </a:pPr>
            <a:r>
              <a:rPr lang="en-US" sz="2400" dirty="0" smtClean="0"/>
              <a:t>Build complex sequences</a:t>
            </a:r>
            <a:br>
              <a:rPr lang="en-US" sz="2400" dirty="0" smtClean="0"/>
            </a:br>
            <a:r>
              <a:rPr lang="en-US" sz="1800" dirty="0" smtClean="0"/>
              <a:t>(long, flexible sequence of neural activity)</a:t>
            </a:r>
            <a:endParaRPr lang="en-US" sz="24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191910" y="364736"/>
            <a:ext cx="8785860" cy="839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can the brain learn complex motor programs from simple building blocks?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5447169" y="1621347"/>
            <a:ext cx="914400" cy="561975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315847" y="2183322"/>
            <a:ext cx="3177044" cy="1525585"/>
            <a:chOff x="4315847" y="2183322"/>
            <a:chExt cx="3177044" cy="1525585"/>
          </a:xfrm>
        </p:grpSpPr>
        <p:sp>
          <p:nvSpPr>
            <p:cNvPr id="10" name="Cube 9"/>
            <p:cNvSpPr/>
            <p:nvPr/>
          </p:nvSpPr>
          <p:spPr>
            <a:xfrm>
              <a:off x="5447169" y="3146932"/>
              <a:ext cx="914400" cy="561975"/>
            </a:xfrm>
            <a:prstGeom prst="cub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315847" y="3136132"/>
              <a:ext cx="914400" cy="561975"/>
            </a:xfrm>
            <a:prstGeom prst="cube">
              <a:avLst/>
            </a:prstGeom>
            <a:solidFill>
              <a:srgbClr val="FF6D6D"/>
            </a:solidFill>
            <a:ln>
              <a:solidFill>
                <a:srgbClr val="FF6D6D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ube 11"/>
            <p:cNvSpPr/>
            <p:nvPr/>
          </p:nvSpPr>
          <p:spPr>
            <a:xfrm>
              <a:off x="6578491" y="3136132"/>
              <a:ext cx="914400" cy="561975"/>
            </a:xfrm>
            <a:prstGeom prst="cube">
              <a:avLst/>
            </a:prstGeom>
            <a:solidFill>
              <a:srgbClr val="84A2D8"/>
            </a:solidFill>
            <a:ln>
              <a:solidFill>
                <a:srgbClr val="84A2D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Arrow Connector 29"/>
            <p:cNvCxnSpPr>
              <a:endCxn id="11" idx="0"/>
            </p:cNvCxnSpPr>
            <p:nvPr/>
          </p:nvCxnSpPr>
          <p:spPr>
            <a:xfrm flipH="1">
              <a:off x="4843294" y="2183322"/>
              <a:ext cx="984310" cy="952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5" idx="3"/>
              <a:endCxn id="10" idx="0"/>
            </p:cNvCxnSpPr>
            <p:nvPr/>
          </p:nvCxnSpPr>
          <p:spPr>
            <a:xfrm>
              <a:off x="5834122" y="2183322"/>
              <a:ext cx="140494" cy="963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2" idx="0"/>
            </p:cNvCxnSpPr>
            <p:nvPr/>
          </p:nvCxnSpPr>
          <p:spPr>
            <a:xfrm>
              <a:off x="5865818" y="2183322"/>
              <a:ext cx="1240120" cy="9528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844173" y="5524084"/>
            <a:ext cx="7857748" cy="561975"/>
            <a:chOff x="1696162" y="5350829"/>
            <a:chExt cx="7857748" cy="561975"/>
          </a:xfrm>
        </p:grpSpPr>
        <p:sp>
          <p:nvSpPr>
            <p:cNvPr id="16" name="Cube 15"/>
            <p:cNvSpPr/>
            <p:nvPr/>
          </p:nvSpPr>
          <p:spPr>
            <a:xfrm>
              <a:off x="4010612" y="5350829"/>
              <a:ext cx="914400" cy="561975"/>
            </a:xfrm>
            <a:prstGeom prst="cub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1696162" y="5350829"/>
              <a:ext cx="914400" cy="56197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ube 18"/>
            <p:cNvSpPr/>
            <p:nvPr/>
          </p:nvSpPr>
          <p:spPr>
            <a:xfrm>
              <a:off x="2853387" y="5350829"/>
              <a:ext cx="914400" cy="561975"/>
            </a:xfrm>
            <a:prstGeom prst="cube">
              <a:avLst/>
            </a:prstGeom>
            <a:solidFill>
              <a:srgbClr val="00B050"/>
            </a:solidFill>
            <a:ln>
              <a:solidFill>
                <a:srgbClr val="008A3E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5167837" y="5350829"/>
              <a:ext cx="914400" cy="561975"/>
            </a:xfrm>
            <a:prstGeom prst="cub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6325062" y="5350829"/>
              <a:ext cx="914400" cy="561975"/>
            </a:xfrm>
            <a:prstGeom prst="cube">
              <a:avLst/>
            </a:prstGeom>
            <a:solidFill>
              <a:srgbClr val="00B050"/>
            </a:solidFill>
            <a:ln>
              <a:solidFill>
                <a:srgbClr val="008A3E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470068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8268031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629661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89254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948847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108440" y="5702063"/>
              <a:ext cx="3856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be 34"/>
            <p:cNvSpPr/>
            <p:nvPr/>
          </p:nvSpPr>
          <p:spPr>
            <a:xfrm>
              <a:off x="7482287" y="5350829"/>
              <a:ext cx="914400" cy="561975"/>
            </a:xfrm>
            <a:prstGeom prst="cub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8639510" y="5350829"/>
              <a:ext cx="914400" cy="561975"/>
            </a:xfrm>
            <a:prstGeom prst="cub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28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40" y="0"/>
            <a:ext cx="9144000" cy="6858000"/>
            <a:chOff x="0" y="0"/>
            <a:chExt cx="9144000" cy="6858000"/>
          </a:xfrm>
        </p:grpSpPr>
        <p:pic>
          <p:nvPicPr>
            <p:cNvPr id="101" name="Picture 2" descr="http://notbadscience.files.wordpress.com/2011/08/a-couple-of-zebra-finches-on-branch-l.jpg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 r="97748" b="41111"/>
            <a:stretch>
              <a:fillRect/>
            </a:stretch>
          </p:blipFill>
          <p:spPr bwMode="auto">
            <a:xfrm>
              <a:off x="0" y="0"/>
              <a:ext cx="1066800" cy="6858000"/>
            </a:xfrm>
            <a:prstGeom prst="rect">
              <a:avLst/>
            </a:prstGeom>
            <a:noFill/>
          </p:spPr>
        </p:pic>
        <p:pic>
          <p:nvPicPr>
            <p:cNvPr id="102" name="Picture 2" descr="http://notbadscience.files.wordpress.com/2011/08/a-couple-of-zebra-finches-on-branch-l.jpg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 l="93879" b="5556"/>
            <a:stretch>
              <a:fillRect/>
            </a:stretch>
          </p:blipFill>
          <p:spPr bwMode="auto">
            <a:xfrm>
              <a:off x="7772400" y="0"/>
              <a:ext cx="1371600" cy="6858000"/>
            </a:xfrm>
            <a:prstGeom prst="rect">
              <a:avLst/>
            </a:prstGeom>
            <a:noFill/>
          </p:spPr>
        </p:pic>
        <p:pic>
          <p:nvPicPr>
            <p:cNvPr id="103" name="Picture 2" descr="http://notbadscience.files.wordpress.com/2011/08/a-couple-of-zebra-finches-on-branch-l.jpg"/>
            <p:cNvPicPr>
              <a:picLocks noChangeAspect="1" noChangeArrowheads="1"/>
            </p:cNvPicPr>
            <p:nvPr/>
          </p:nvPicPr>
          <p:blipFill>
            <a:blip r:embed="rId5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1038225" y="0"/>
              <a:ext cx="6767405" cy="6858000"/>
            </a:xfrm>
            <a:prstGeom prst="rect">
              <a:avLst/>
            </a:prstGeom>
            <a:noFill/>
          </p:spPr>
        </p:pic>
      </p:grpSp>
      <p:sp>
        <p:nvSpPr>
          <p:cNvPr id="36" name="Rectangle 35"/>
          <p:cNvSpPr/>
          <p:nvPr/>
        </p:nvSpPr>
        <p:spPr bwMode="auto">
          <a:xfrm>
            <a:off x="1206244" y="3887246"/>
            <a:ext cx="6699980" cy="2115126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24335" y="4007317"/>
            <a:ext cx="6460905" cy="18532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Birdsong is organized into syllables</a:t>
            </a:r>
            <a:endParaRPr lang="en-US" dirty="0"/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51" y="4612156"/>
            <a:ext cx="56673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916138" y="4235918"/>
            <a:ext cx="5481638" cy="307976"/>
            <a:chOff x="1931987" y="1752600"/>
            <a:chExt cx="5481638" cy="307976"/>
          </a:xfrm>
        </p:grpSpPr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1931987" y="1995488"/>
              <a:ext cx="233363" cy="65088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1931987" y="1995488"/>
              <a:ext cx="233363" cy="65088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2019300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Freeform 11"/>
            <p:cNvSpPr>
              <a:spLocks/>
            </p:cNvSpPr>
            <p:nvPr/>
          </p:nvSpPr>
          <p:spPr bwMode="auto">
            <a:xfrm>
              <a:off x="2298700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2298700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2457450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Freeform 14"/>
            <p:cNvSpPr>
              <a:spLocks/>
            </p:cNvSpPr>
            <p:nvPr/>
          </p:nvSpPr>
          <p:spPr bwMode="auto">
            <a:xfrm>
              <a:off x="2728912" y="1995488"/>
              <a:ext cx="885825" cy="65088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2728912" y="1995488"/>
              <a:ext cx="885825" cy="65088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16"/>
            <p:cNvSpPr>
              <a:spLocks noChangeArrowheads="1"/>
            </p:cNvSpPr>
            <p:nvPr/>
          </p:nvSpPr>
          <p:spPr bwMode="auto">
            <a:xfrm>
              <a:off x="3143250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Freeform 17"/>
            <p:cNvSpPr>
              <a:spLocks/>
            </p:cNvSpPr>
            <p:nvPr/>
          </p:nvSpPr>
          <p:spPr bwMode="auto">
            <a:xfrm>
              <a:off x="3829050" y="1995488"/>
              <a:ext cx="233363" cy="65088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18"/>
            <p:cNvSpPr>
              <a:spLocks/>
            </p:cNvSpPr>
            <p:nvPr/>
          </p:nvSpPr>
          <p:spPr bwMode="auto">
            <a:xfrm>
              <a:off x="3829050" y="1995488"/>
              <a:ext cx="233363" cy="65088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19"/>
            <p:cNvSpPr>
              <a:spLocks noChangeArrowheads="1"/>
            </p:cNvSpPr>
            <p:nvPr/>
          </p:nvSpPr>
          <p:spPr bwMode="auto">
            <a:xfrm>
              <a:off x="391477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4195762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4195762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435292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4625975" y="1995488"/>
              <a:ext cx="885825" cy="65088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auto">
            <a:xfrm>
              <a:off x="4625975" y="1995488"/>
              <a:ext cx="885825" cy="65088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5038725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5732462" y="1995488"/>
              <a:ext cx="231775" cy="65088"/>
            </a:xfrm>
            <a:custGeom>
              <a:avLst/>
              <a:gdLst>
                <a:gd name="T0" fmla="*/ 146 w 146"/>
                <a:gd name="T1" fmla="*/ 0 h 41"/>
                <a:gd name="T2" fmla="*/ 0 w 146"/>
                <a:gd name="T3" fmla="*/ 0 h 41"/>
                <a:gd name="T4" fmla="*/ 146 w 146"/>
                <a:gd name="T5" fmla="*/ 41 h 41"/>
                <a:gd name="T6" fmla="*/ 146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146" y="0"/>
                  </a:moveTo>
                  <a:lnTo>
                    <a:pt x="0" y="0"/>
                  </a:lnTo>
                  <a:lnTo>
                    <a:pt x="146" y="4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5732462" y="1995488"/>
              <a:ext cx="231775" cy="65088"/>
            </a:xfrm>
            <a:custGeom>
              <a:avLst/>
              <a:gdLst>
                <a:gd name="T0" fmla="*/ 0 w 146"/>
                <a:gd name="T1" fmla="*/ 0 h 41"/>
                <a:gd name="T2" fmla="*/ 0 w 146"/>
                <a:gd name="T3" fmla="*/ 41 h 41"/>
                <a:gd name="T4" fmla="*/ 146 w 146"/>
                <a:gd name="T5" fmla="*/ 41 h 41"/>
                <a:gd name="T6" fmla="*/ 0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0" y="0"/>
                  </a:moveTo>
                  <a:lnTo>
                    <a:pt x="0" y="41"/>
                  </a:lnTo>
                  <a:lnTo>
                    <a:pt x="14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28"/>
            <p:cNvSpPr>
              <a:spLocks noChangeArrowheads="1"/>
            </p:cNvSpPr>
            <p:nvPr/>
          </p:nvSpPr>
          <p:spPr bwMode="auto">
            <a:xfrm>
              <a:off x="581977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Freeform 29"/>
            <p:cNvSpPr>
              <a:spLocks/>
            </p:cNvSpPr>
            <p:nvPr/>
          </p:nvSpPr>
          <p:spPr bwMode="auto">
            <a:xfrm>
              <a:off x="6099175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7" name="Freeform 30"/>
            <p:cNvSpPr>
              <a:spLocks/>
            </p:cNvSpPr>
            <p:nvPr/>
          </p:nvSpPr>
          <p:spPr bwMode="auto">
            <a:xfrm>
              <a:off x="6099175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625792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Freeform 32"/>
            <p:cNvSpPr>
              <a:spLocks/>
            </p:cNvSpPr>
            <p:nvPr/>
          </p:nvSpPr>
          <p:spPr bwMode="auto">
            <a:xfrm>
              <a:off x="6529387" y="1995488"/>
              <a:ext cx="884238" cy="65088"/>
            </a:xfrm>
            <a:custGeom>
              <a:avLst/>
              <a:gdLst>
                <a:gd name="T0" fmla="*/ 557 w 557"/>
                <a:gd name="T1" fmla="*/ 0 h 41"/>
                <a:gd name="T2" fmla="*/ 0 w 557"/>
                <a:gd name="T3" fmla="*/ 0 h 41"/>
                <a:gd name="T4" fmla="*/ 557 w 557"/>
                <a:gd name="T5" fmla="*/ 41 h 41"/>
                <a:gd name="T6" fmla="*/ 557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557" y="0"/>
                  </a:moveTo>
                  <a:lnTo>
                    <a:pt x="0" y="0"/>
                  </a:lnTo>
                  <a:lnTo>
                    <a:pt x="557" y="41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6529387" y="1995488"/>
              <a:ext cx="884238" cy="65088"/>
            </a:xfrm>
            <a:custGeom>
              <a:avLst/>
              <a:gdLst>
                <a:gd name="T0" fmla="*/ 0 w 557"/>
                <a:gd name="T1" fmla="*/ 0 h 41"/>
                <a:gd name="T2" fmla="*/ 0 w 557"/>
                <a:gd name="T3" fmla="*/ 41 h 41"/>
                <a:gd name="T4" fmla="*/ 557 w 557"/>
                <a:gd name="T5" fmla="*/ 41 h 41"/>
                <a:gd name="T6" fmla="*/ 0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0" y="0"/>
                  </a:moveTo>
                  <a:lnTo>
                    <a:pt x="0" y="41"/>
                  </a:lnTo>
                  <a:lnTo>
                    <a:pt x="55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34"/>
            <p:cNvSpPr>
              <a:spLocks noChangeArrowheads="1"/>
            </p:cNvSpPr>
            <p:nvPr/>
          </p:nvSpPr>
          <p:spPr bwMode="auto">
            <a:xfrm>
              <a:off x="6943725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077922" y="6581001"/>
            <a:ext cx="2066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of </a:t>
            </a:r>
            <a:r>
              <a:rPr lang="en-US" sz="1200" dirty="0"/>
              <a:t>Emily Mackevicius</a:t>
            </a:r>
          </a:p>
        </p:txBody>
      </p:sp>
      <p:pic>
        <p:nvPicPr>
          <p:cNvPr id="38" name="tutor samba x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355" y="4682110"/>
            <a:ext cx="525397" cy="52539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906224" y="4749257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Tutor song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1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5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36" grpId="0" animBg="1"/>
      <p:bldP spid="36" grpId="1" animBg="1"/>
      <p:bldP spid="42" grpId="0" animBg="1"/>
      <p:bldP spid="39" grpId="0"/>
      <p:bldP spid="3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Songbirds learn to sing through a series of stages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062681" y="4773328"/>
            <a:ext cx="5176319" cy="1006327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67752"/>
            <a:ext cx="4884545" cy="7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tutor samba x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11036" y="4929730"/>
            <a:ext cx="525397" cy="525397"/>
          </a:xfrm>
          <a:prstGeom prst="rect">
            <a:avLst/>
          </a:prstGeom>
        </p:spPr>
      </p:pic>
      <p:pic>
        <p:nvPicPr>
          <p:cNvPr id="19" name="Picture 3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78594"/>
            <a:ext cx="4884545" cy="76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eg_t2098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0" y="1320267"/>
            <a:ext cx="283168" cy="28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r="12938"/>
          <a:stretch>
            <a:fillRect/>
          </a:stretch>
        </p:blipFill>
        <p:spPr bwMode="auto">
          <a:xfrm>
            <a:off x="2197371" y="2021798"/>
            <a:ext cx="4909402" cy="76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eg_t2100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14" y="2149813"/>
            <a:ext cx="512480" cy="51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r="1862"/>
          <a:stretch>
            <a:fillRect/>
          </a:stretch>
        </p:blipFill>
        <p:spPr bwMode="auto">
          <a:xfrm>
            <a:off x="2204784" y="2966471"/>
            <a:ext cx="4894576" cy="76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eg_t2099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14" y="3094529"/>
            <a:ext cx="512472" cy="51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2"/>
          <p:cNvSpPr txBox="1">
            <a:spLocks noChangeArrowheads="1"/>
          </p:cNvSpPr>
          <p:nvPr/>
        </p:nvSpPr>
        <p:spPr bwMode="auto">
          <a:xfrm>
            <a:off x="7276594" y="6405635"/>
            <a:ext cx="527614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</a:rPr>
              <a:t>200 ms</a:t>
            </a: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911362"/>
            <a:ext cx="4884545" cy="77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crystallized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612744" y="4038605"/>
            <a:ext cx="525397" cy="525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6123" y="1259180"/>
            <a:ext cx="9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Subsong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61726" y="2209800"/>
            <a:ext cx="14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Protosyllables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77814" y="2985361"/>
            <a:ext cx="165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Differentiated syllables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39000" y="4061774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Crystalized adult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5614" y="4964668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Tutor song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061023" y="6338619"/>
            <a:ext cx="3082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songs from Tatsuo Okubo and Ofer </a:t>
            </a:r>
            <a:r>
              <a:rPr lang="en-US" sz="1200" dirty="0" smtClean="0"/>
              <a:t>Tchernichovski, Courtesy of </a:t>
            </a:r>
            <a:r>
              <a:rPr lang="en-US" sz="1200" dirty="0"/>
              <a:t>Emily Mackevicius</a:t>
            </a:r>
          </a:p>
        </p:txBody>
      </p:sp>
      <p:sp>
        <p:nvSpPr>
          <p:cNvPr id="32" name="TextBox 31"/>
          <p:cNvSpPr txBox="1"/>
          <p:nvPr/>
        </p:nvSpPr>
        <p:spPr>
          <a:xfrm rot="5400000">
            <a:off x="-355762" y="2111376"/>
            <a:ext cx="187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ays post hatch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824921" y="567268"/>
            <a:ext cx="184731" cy="419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7987" y="1492577"/>
            <a:ext cx="393056" cy="44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40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807987" y="2367083"/>
            <a:ext cx="393056" cy="44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60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807987" y="3246482"/>
            <a:ext cx="393056" cy="44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779280" y="986700"/>
            <a:ext cx="84320" cy="4119416"/>
            <a:chOff x="688032" y="1926615"/>
            <a:chExt cx="189289" cy="3145632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688033" y="1926615"/>
              <a:ext cx="0" cy="3145632"/>
            </a:xfrm>
            <a:prstGeom prst="line">
              <a:avLst/>
            </a:prstGeom>
            <a:ln w="19050" cap="sq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 flipV="1">
              <a:off x="785634" y="3017943"/>
              <a:ext cx="0" cy="183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V="1">
              <a:off x="779719" y="2350160"/>
              <a:ext cx="0" cy="183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V="1">
              <a:off x="785634" y="3685726"/>
              <a:ext cx="0" cy="183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 flipV="1">
              <a:off x="783164" y="4353509"/>
              <a:ext cx="0" cy="183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807987" y="4116096"/>
            <a:ext cx="497252" cy="44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47" name="Left Brace 46"/>
          <p:cNvSpPr/>
          <p:nvPr/>
        </p:nvSpPr>
        <p:spPr>
          <a:xfrm rot="5400000" flipH="1">
            <a:off x="4939171" y="5660997"/>
            <a:ext cx="129751" cy="723349"/>
          </a:xfrm>
          <a:prstGeom prst="leftBrace">
            <a:avLst>
              <a:gd name="adj1" fmla="val 5629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940400" y="5672433"/>
            <a:ext cx="0" cy="18360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68693" y="5743949"/>
            <a:ext cx="543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Note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4584840" y="6050096"/>
            <a:ext cx="816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Syllable</a:t>
            </a:r>
            <a:endParaRPr lang="en-US" sz="1600" dirty="0"/>
          </a:p>
        </p:txBody>
      </p:sp>
      <p:sp>
        <p:nvSpPr>
          <p:cNvPr id="51" name="Left Brace 50"/>
          <p:cNvSpPr/>
          <p:nvPr/>
        </p:nvSpPr>
        <p:spPr>
          <a:xfrm rot="5400000" flipH="1">
            <a:off x="4557398" y="5682616"/>
            <a:ext cx="234068" cy="1382574"/>
          </a:xfrm>
          <a:prstGeom prst="leftBrace">
            <a:avLst>
              <a:gd name="adj1" fmla="val 5629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328861" y="646173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Motif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2244030" y="4630738"/>
            <a:ext cx="4824913" cy="351929"/>
            <a:chOff x="1931987" y="1752600"/>
            <a:chExt cx="5481638" cy="307976"/>
          </a:xfrm>
        </p:grpSpPr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1931987" y="1995488"/>
              <a:ext cx="233363" cy="65088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1931987" y="1995488"/>
              <a:ext cx="233363" cy="65088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019300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2298700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2298700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13"/>
            <p:cNvSpPr>
              <a:spLocks noChangeArrowheads="1"/>
            </p:cNvSpPr>
            <p:nvPr/>
          </p:nvSpPr>
          <p:spPr bwMode="auto">
            <a:xfrm>
              <a:off x="2457450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2728912" y="1995488"/>
              <a:ext cx="885825" cy="65088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2728912" y="1995488"/>
              <a:ext cx="885825" cy="65088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16"/>
            <p:cNvSpPr>
              <a:spLocks noChangeArrowheads="1"/>
            </p:cNvSpPr>
            <p:nvPr/>
          </p:nvSpPr>
          <p:spPr bwMode="auto">
            <a:xfrm>
              <a:off x="3143250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3829050" y="1995488"/>
              <a:ext cx="233363" cy="65088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3829050" y="1995488"/>
              <a:ext cx="233363" cy="65088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5" name="Rectangle 19"/>
            <p:cNvSpPr>
              <a:spLocks noChangeArrowheads="1"/>
            </p:cNvSpPr>
            <p:nvPr/>
          </p:nvSpPr>
          <p:spPr bwMode="auto">
            <a:xfrm>
              <a:off x="391477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4195762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4195762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 22"/>
            <p:cNvSpPr>
              <a:spLocks noChangeArrowheads="1"/>
            </p:cNvSpPr>
            <p:nvPr/>
          </p:nvSpPr>
          <p:spPr bwMode="auto">
            <a:xfrm>
              <a:off x="435292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Freeform 23"/>
            <p:cNvSpPr>
              <a:spLocks/>
            </p:cNvSpPr>
            <p:nvPr/>
          </p:nvSpPr>
          <p:spPr bwMode="auto">
            <a:xfrm>
              <a:off x="4625975" y="1995488"/>
              <a:ext cx="885825" cy="65088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4625975" y="1995488"/>
              <a:ext cx="885825" cy="65088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25"/>
            <p:cNvSpPr>
              <a:spLocks noChangeArrowheads="1"/>
            </p:cNvSpPr>
            <p:nvPr/>
          </p:nvSpPr>
          <p:spPr bwMode="auto">
            <a:xfrm>
              <a:off x="5038725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Freeform 26"/>
            <p:cNvSpPr>
              <a:spLocks/>
            </p:cNvSpPr>
            <p:nvPr/>
          </p:nvSpPr>
          <p:spPr bwMode="auto">
            <a:xfrm>
              <a:off x="5732462" y="1995488"/>
              <a:ext cx="231775" cy="65088"/>
            </a:xfrm>
            <a:custGeom>
              <a:avLst/>
              <a:gdLst>
                <a:gd name="T0" fmla="*/ 146 w 146"/>
                <a:gd name="T1" fmla="*/ 0 h 41"/>
                <a:gd name="T2" fmla="*/ 0 w 146"/>
                <a:gd name="T3" fmla="*/ 0 h 41"/>
                <a:gd name="T4" fmla="*/ 146 w 146"/>
                <a:gd name="T5" fmla="*/ 41 h 41"/>
                <a:gd name="T6" fmla="*/ 146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146" y="0"/>
                  </a:moveTo>
                  <a:lnTo>
                    <a:pt x="0" y="0"/>
                  </a:lnTo>
                  <a:lnTo>
                    <a:pt x="146" y="4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3" name="Freeform 27"/>
            <p:cNvSpPr>
              <a:spLocks/>
            </p:cNvSpPr>
            <p:nvPr/>
          </p:nvSpPr>
          <p:spPr bwMode="auto">
            <a:xfrm>
              <a:off x="5732462" y="1995488"/>
              <a:ext cx="231775" cy="65088"/>
            </a:xfrm>
            <a:custGeom>
              <a:avLst/>
              <a:gdLst>
                <a:gd name="T0" fmla="*/ 0 w 146"/>
                <a:gd name="T1" fmla="*/ 0 h 41"/>
                <a:gd name="T2" fmla="*/ 0 w 146"/>
                <a:gd name="T3" fmla="*/ 41 h 41"/>
                <a:gd name="T4" fmla="*/ 146 w 146"/>
                <a:gd name="T5" fmla="*/ 41 h 41"/>
                <a:gd name="T6" fmla="*/ 0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0" y="0"/>
                  </a:moveTo>
                  <a:lnTo>
                    <a:pt x="0" y="41"/>
                  </a:lnTo>
                  <a:lnTo>
                    <a:pt x="14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581977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a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Freeform 29"/>
            <p:cNvSpPr>
              <a:spLocks/>
            </p:cNvSpPr>
            <p:nvPr/>
          </p:nvSpPr>
          <p:spPr bwMode="auto">
            <a:xfrm>
              <a:off x="6099175" y="1995488"/>
              <a:ext cx="374650" cy="65088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 30"/>
            <p:cNvSpPr>
              <a:spLocks/>
            </p:cNvSpPr>
            <p:nvPr/>
          </p:nvSpPr>
          <p:spPr bwMode="auto">
            <a:xfrm>
              <a:off x="6099175" y="1995488"/>
              <a:ext cx="374650" cy="65088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7" name="Rectangle 31"/>
            <p:cNvSpPr>
              <a:spLocks noChangeArrowheads="1"/>
            </p:cNvSpPr>
            <p:nvPr/>
          </p:nvSpPr>
          <p:spPr bwMode="auto">
            <a:xfrm>
              <a:off x="6257925" y="1752600"/>
              <a:ext cx="993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Freeform 32"/>
            <p:cNvSpPr>
              <a:spLocks/>
            </p:cNvSpPr>
            <p:nvPr/>
          </p:nvSpPr>
          <p:spPr bwMode="auto">
            <a:xfrm>
              <a:off x="6529387" y="1995488"/>
              <a:ext cx="884238" cy="65088"/>
            </a:xfrm>
            <a:custGeom>
              <a:avLst/>
              <a:gdLst>
                <a:gd name="T0" fmla="*/ 557 w 557"/>
                <a:gd name="T1" fmla="*/ 0 h 41"/>
                <a:gd name="T2" fmla="*/ 0 w 557"/>
                <a:gd name="T3" fmla="*/ 0 h 41"/>
                <a:gd name="T4" fmla="*/ 557 w 557"/>
                <a:gd name="T5" fmla="*/ 41 h 41"/>
                <a:gd name="T6" fmla="*/ 557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557" y="0"/>
                  </a:moveTo>
                  <a:lnTo>
                    <a:pt x="0" y="0"/>
                  </a:lnTo>
                  <a:lnTo>
                    <a:pt x="557" y="41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6529387" y="1995488"/>
              <a:ext cx="884238" cy="65088"/>
            </a:xfrm>
            <a:custGeom>
              <a:avLst/>
              <a:gdLst>
                <a:gd name="T0" fmla="*/ 0 w 557"/>
                <a:gd name="T1" fmla="*/ 0 h 41"/>
                <a:gd name="T2" fmla="*/ 0 w 557"/>
                <a:gd name="T3" fmla="*/ 41 h 41"/>
                <a:gd name="T4" fmla="*/ 557 w 557"/>
                <a:gd name="T5" fmla="*/ 41 h 41"/>
                <a:gd name="T6" fmla="*/ 0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0" y="0"/>
                  </a:moveTo>
                  <a:lnTo>
                    <a:pt x="0" y="41"/>
                  </a:lnTo>
                  <a:lnTo>
                    <a:pt x="55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34"/>
            <p:cNvSpPr>
              <a:spLocks noChangeArrowheads="1"/>
            </p:cNvSpPr>
            <p:nvPr/>
          </p:nvSpPr>
          <p:spPr bwMode="auto">
            <a:xfrm>
              <a:off x="6943725" y="1752600"/>
              <a:ext cx="8976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4" name="Rectangle 10"/>
          <p:cNvSpPr>
            <a:spLocks noChangeArrowheads="1"/>
          </p:cNvSpPr>
          <p:nvPr/>
        </p:nvSpPr>
        <p:spPr bwMode="auto">
          <a:xfrm>
            <a:off x="3466044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3"/>
          <p:cNvSpPr>
            <a:spLocks noChangeArrowheads="1"/>
          </p:cNvSpPr>
          <p:nvPr/>
        </p:nvSpPr>
        <p:spPr bwMode="auto">
          <a:xfrm>
            <a:off x="3851701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b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16"/>
          <p:cNvSpPr>
            <a:spLocks noChangeArrowheads="1"/>
          </p:cNvSpPr>
          <p:nvPr/>
        </p:nvSpPr>
        <p:spPr bwMode="auto">
          <a:xfrm>
            <a:off x="4455339" y="-51127"/>
            <a:ext cx="79013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34432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22"/>
          <p:cNvSpPr>
            <a:spLocks noChangeArrowheads="1"/>
          </p:cNvSpPr>
          <p:nvPr/>
        </p:nvSpPr>
        <p:spPr bwMode="auto">
          <a:xfrm>
            <a:off x="5520090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b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25"/>
          <p:cNvSpPr>
            <a:spLocks noChangeArrowheads="1"/>
          </p:cNvSpPr>
          <p:nvPr/>
        </p:nvSpPr>
        <p:spPr bwMode="auto">
          <a:xfrm>
            <a:off x="6123728" y="-51127"/>
            <a:ext cx="79013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Rectangle 28"/>
          <p:cNvSpPr>
            <a:spLocks noChangeArrowheads="1"/>
          </p:cNvSpPr>
          <p:nvPr/>
        </p:nvSpPr>
        <p:spPr bwMode="auto">
          <a:xfrm>
            <a:off x="6811204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31"/>
          <p:cNvSpPr>
            <a:spLocks noChangeArrowheads="1"/>
          </p:cNvSpPr>
          <p:nvPr/>
        </p:nvSpPr>
        <p:spPr bwMode="auto">
          <a:xfrm>
            <a:off x="7196862" y="-51127"/>
            <a:ext cx="87479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b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269222" y="3928579"/>
            <a:ext cx="4605487" cy="76719"/>
            <a:chOff x="3389191" y="226425"/>
            <a:chExt cx="4824913" cy="74377"/>
          </a:xfrm>
        </p:grpSpPr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3389191" y="226425"/>
              <a:ext cx="205405" cy="74377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3389191" y="226425"/>
              <a:ext cx="205405" cy="74377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685362" y="226425"/>
              <a:ext cx="259900" cy="74377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3685362" y="226425"/>
              <a:ext cx="259900" cy="74377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4139488" y="226425"/>
              <a:ext cx="689390" cy="74377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4139488" y="226425"/>
              <a:ext cx="689390" cy="74377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5010190" y="226425"/>
              <a:ext cx="205405" cy="74377"/>
            </a:xfrm>
            <a:custGeom>
              <a:avLst/>
              <a:gdLst>
                <a:gd name="T0" fmla="*/ 147 w 147"/>
                <a:gd name="T1" fmla="*/ 0 h 41"/>
                <a:gd name="T2" fmla="*/ 0 w 147"/>
                <a:gd name="T3" fmla="*/ 0 h 41"/>
                <a:gd name="T4" fmla="*/ 147 w 147"/>
                <a:gd name="T5" fmla="*/ 41 h 41"/>
                <a:gd name="T6" fmla="*/ 147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147" y="0"/>
                  </a:moveTo>
                  <a:lnTo>
                    <a:pt x="0" y="0"/>
                  </a:lnTo>
                  <a:lnTo>
                    <a:pt x="147" y="41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5010190" y="226425"/>
              <a:ext cx="205405" cy="74377"/>
            </a:xfrm>
            <a:custGeom>
              <a:avLst/>
              <a:gdLst>
                <a:gd name="T0" fmla="*/ 0 w 147"/>
                <a:gd name="T1" fmla="*/ 0 h 41"/>
                <a:gd name="T2" fmla="*/ 0 w 147"/>
                <a:gd name="T3" fmla="*/ 41 h 41"/>
                <a:gd name="T4" fmla="*/ 147 w 147"/>
                <a:gd name="T5" fmla="*/ 41 h 41"/>
                <a:gd name="T6" fmla="*/ 0 w 14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1">
                  <a:moveTo>
                    <a:pt x="0" y="0"/>
                  </a:moveTo>
                  <a:lnTo>
                    <a:pt x="0" y="41"/>
                  </a:lnTo>
                  <a:lnTo>
                    <a:pt x="14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5306363" y="226425"/>
              <a:ext cx="288861" cy="74377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5306363" y="226425"/>
              <a:ext cx="288861" cy="74377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5815135" y="226425"/>
              <a:ext cx="657157" cy="74377"/>
            </a:xfrm>
            <a:custGeom>
              <a:avLst/>
              <a:gdLst>
                <a:gd name="T0" fmla="*/ 558 w 558"/>
                <a:gd name="T1" fmla="*/ 0 h 41"/>
                <a:gd name="T2" fmla="*/ 0 w 558"/>
                <a:gd name="T3" fmla="*/ 0 h 41"/>
                <a:gd name="T4" fmla="*/ 558 w 558"/>
                <a:gd name="T5" fmla="*/ 41 h 41"/>
                <a:gd name="T6" fmla="*/ 558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558" y="0"/>
                  </a:moveTo>
                  <a:lnTo>
                    <a:pt x="0" y="0"/>
                  </a:lnTo>
                  <a:lnTo>
                    <a:pt x="558" y="41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5815135" y="226425"/>
              <a:ext cx="657157" cy="74377"/>
            </a:xfrm>
            <a:custGeom>
              <a:avLst/>
              <a:gdLst>
                <a:gd name="T0" fmla="*/ 0 w 558"/>
                <a:gd name="T1" fmla="*/ 0 h 41"/>
                <a:gd name="T2" fmla="*/ 0 w 558"/>
                <a:gd name="T3" fmla="*/ 41 h 41"/>
                <a:gd name="T4" fmla="*/ 558 w 558"/>
                <a:gd name="T5" fmla="*/ 41 h 41"/>
                <a:gd name="T6" fmla="*/ 0 w 55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8" h="41">
                  <a:moveTo>
                    <a:pt x="0" y="0"/>
                  </a:moveTo>
                  <a:lnTo>
                    <a:pt x="0" y="41"/>
                  </a:lnTo>
                  <a:lnTo>
                    <a:pt x="558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6794945" y="226425"/>
              <a:ext cx="143414" cy="74377"/>
            </a:xfrm>
            <a:custGeom>
              <a:avLst/>
              <a:gdLst>
                <a:gd name="T0" fmla="*/ 146 w 146"/>
                <a:gd name="T1" fmla="*/ 0 h 41"/>
                <a:gd name="T2" fmla="*/ 0 w 146"/>
                <a:gd name="T3" fmla="*/ 0 h 41"/>
                <a:gd name="T4" fmla="*/ 146 w 146"/>
                <a:gd name="T5" fmla="*/ 41 h 41"/>
                <a:gd name="T6" fmla="*/ 146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146" y="0"/>
                  </a:moveTo>
                  <a:lnTo>
                    <a:pt x="0" y="0"/>
                  </a:lnTo>
                  <a:lnTo>
                    <a:pt x="146" y="4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6794945" y="226425"/>
              <a:ext cx="143414" cy="74377"/>
            </a:xfrm>
            <a:custGeom>
              <a:avLst/>
              <a:gdLst>
                <a:gd name="T0" fmla="*/ 0 w 146"/>
                <a:gd name="T1" fmla="*/ 0 h 41"/>
                <a:gd name="T2" fmla="*/ 0 w 146"/>
                <a:gd name="T3" fmla="*/ 41 h 41"/>
                <a:gd name="T4" fmla="*/ 146 w 146"/>
                <a:gd name="T5" fmla="*/ 41 h 41"/>
                <a:gd name="T6" fmla="*/ 0 w 14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41">
                  <a:moveTo>
                    <a:pt x="0" y="0"/>
                  </a:moveTo>
                  <a:lnTo>
                    <a:pt x="0" y="41"/>
                  </a:lnTo>
                  <a:lnTo>
                    <a:pt x="14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7057130" y="226425"/>
              <a:ext cx="294754" cy="74377"/>
            </a:xfrm>
            <a:custGeom>
              <a:avLst/>
              <a:gdLst>
                <a:gd name="T0" fmla="*/ 236 w 236"/>
                <a:gd name="T1" fmla="*/ 0 h 41"/>
                <a:gd name="T2" fmla="*/ 0 w 236"/>
                <a:gd name="T3" fmla="*/ 0 h 41"/>
                <a:gd name="T4" fmla="*/ 236 w 236"/>
                <a:gd name="T5" fmla="*/ 41 h 41"/>
                <a:gd name="T6" fmla="*/ 236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236" y="0"/>
                  </a:moveTo>
                  <a:lnTo>
                    <a:pt x="0" y="0"/>
                  </a:lnTo>
                  <a:lnTo>
                    <a:pt x="236" y="4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7057130" y="226425"/>
              <a:ext cx="294754" cy="74377"/>
            </a:xfrm>
            <a:custGeom>
              <a:avLst/>
              <a:gdLst>
                <a:gd name="T0" fmla="*/ 0 w 236"/>
                <a:gd name="T1" fmla="*/ 0 h 41"/>
                <a:gd name="T2" fmla="*/ 0 w 236"/>
                <a:gd name="T3" fmla="*/ 41 h 41"/>
                <a:gd name="T4" fmla="*/ 236 w 236"/>
                <a:gd name="T5" fmla="*/ 41 h 41"/>
                <a:gd name="T6" fmla="*/ 0 w 236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6" h="41">
                  <a:moveTo>
                    <a:pt x="0" y="0"/>
                  </a:moveTo>
                  <a:lnTo>
                    <a:pt x="0" y="41"/>
                  </a:lnTo>
                  <a:lnTo>
                    <a:pt x="23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7550972" y="226425"/>
              <a:ext cx="663132" cy="74377"/>
            </a:xfrm>
            <a:custGeom>
              <a:avLst/>
              <a:gdLst>
                <a:gd name="T0" fmla="*/ 557 w 557"/>
                <a:gd name="T1" fmla="*/ 0 h 41"/>
                <a:gd name="T2" fmla="*/ 0 w 557"/>
                <a:gd name="T3" fmla="*/ 0 h 41"/>
                <a:gd name="T4" fmla="*/ 557 w 557"/>
                <a:gd name="T5" fmla="*/ 41 h 41"/>
                <a:gd name="T6" fmla="*/ 557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557" y="0"/>
                  </a:moveTo>
                  <a:lnTo>
                    <a:pt x="0" y="0"/>
                  </a:lnTo>
                  <a:lnTo>
                    <a:pt x="557" y="41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7550972" y="226425"/>
              <a:ext cx="663132" cy="74377"/>
            </a:xfrm>
            <a:custGeom>
              <a:avLst/>
              <a:gdLst>
                <a:gd name="T0" fmla="*/ 0 w 557"/>
                <a:gd name="T1" fmla="*/ 0 h 41"/>
                <a:gd name="T2" fmla="*/ 0 w 557"/>
                <a:gd name="T3" fmla="*/ 41 h 41"/>
                <a:gd name="T4" fmla="*/ 557 w 557"/>
                <a:gd name="T5" fmla="*/ 41 h 41"/>
                <a:gd name="T6" fmla="*/ 0 w 557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7" h="41">
                  <a:moveTo>
                    <a:pt x="0" y="0"/>
                  </a:moveTo>
                  <a:lnTo>
                    <a:pt x="0" y="41"/>
                  </a:lnTo>
                  <a:lnTo>
                    <a:pt x="55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8" name="Rectangle 34"/>
          <p:cNvSpPr>
            <a:spLocks noChangeArrowheads="1"/>
          </p:cNvSpPr>
          <p:nvPr/>
        </p:nvSpPr>
        <p:spPr bwMode="auto">
          <a:xfrm>
            <a:off x="7800500" y="-51127"/>
            <a:ext cx="79013" cy="24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c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93196" y="2996739"/>
            <a:ext cx="4718135" cy="76719"/>
            <a:chOff x="2293196" y="2996739"/>
            <a:chExt cx="4718135" cy="76719"/>
          </a:xfrm>
        </p:grpSpPr>
        <p:sp>
          <p:nvSpPr>
            <p:cNvPr id="111" name="Freeform 9"/>
            <p:cNvSpPr>
              <a:spLocks/>
            </p:cNvSpPr>
            <p:nvPr/>
          </p:nvSpPr>
          <p:spPr bwMode="auto">
            <a:xfrm>
              <a:off x="2293196" y="2996739"/>
              <a:ext cx="196064" cy="76719"/>
            </a:xfrm>
            <a:prstGeom prst="rect">
              <a:avLst/>
            </a:prstGeom>
            <a:solidFill>
              <a:srgbClr val="FF6D6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5" name="Freeform 30"/>
            <p:cNvSpPr>
              <a:spLocks/>
            </p:cNvSpPr>
            <p:nvPr/>
          </p:nvSpPr>
          <p:spPr bwMode="auto">
            <a:xfrm>
              <a:off x="6272476" y="2996739"/>
              <a:ext cx="281349" cy="7671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7" name="Freeform 33"/>
            <p:cNvSpPr>
              <a:spLocks/>
            </p:cNvSpPr>
            <p:nvPr/>
          </p:nvSpPr>
          <p:spPr bwMode="auto">
            <a:xfrm>
              <a:off x="6655338" y="2996739"/>
              <a:ext cx="355993" cy="76719"/>
            </a:xfrm>
            <a:prstGeom prst="rect">
              <a:avLst/>
            </a:prstGeom>
            <a:solidFill>
              <a:srgbClr val="5353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5332107" y="2996739"/>
              <a:ext cx="281349" cy="7671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9" name="Freeform 33"/>
            <p:cNvSpPr>
              <a:spLocks/>
            </p:cNvSpPr>
            <p:nvPr/>
          </p:nvSpPr>
          <p:spPr bwMode="auto">
            <a:xfrm>
              <a:off x="5714969" y="2996739"/>
              <a:ext cx="355993" cy="76719"/>
            </a:xfrm>
            <a:prstGeom prst="rect">
              <a:avLst/>
            </a:prstGeom>
            <a:solidFill>
              <a:srgbClr val="5353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0" name="Freeform 30"/>
            <p:cNvSpPr>
              <a:spLocks/>
            </p:cNvSpPr>
            <p:nvPr/>
          </p:nvSpPr>
          <p:spPr bwMode="auto">
            <a:xfrm>
              <a:off x="4414798" y="2996739"/>
              <a:ext cx="281349" cy="7671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1" name="Freeform 33"/>
            <p:cNvSpPr>
              <a:spLocks/>
            </p:cNvSpPr>
            <p:nvPr/>
          </p:nvSpPr>
          <p:spPr bwMode="auto">
            <a:xfrm>
              <a:off x="4797660" y="2996739"/>
              <a:ext cx="355993" cy="76719"/>
            </a:xfrm>
            <a:prstGeom prst="rect">
              <a:avLst/>
            </a:prstGeom>
            <a:solidFill>
              <a:srgbClr val="5353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2" name="Freeform 30"/>
            <p:cNvSpPr>
              <a:spLocks/>
            </p:cNvSpPr>
            <p:nvPr/>
          </p:nvSpPr>
          <p:spPr bwMode="auto">
            <a:xfrm>
              <a:off x="3497489" y="2996739"/>
              <a:ext cx="281349" cy="7671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auto">
            <a:xfrm>
              <a:off x="3880351" y="2996739"/>
              <a:ext cx="355993" cy="76719"/>
            </a:xfrm>
            <a:prstGeom prst="rect">
              <a:avLst/>
            </a:prstGeom>
            <a:solidFill>
              <a:srgbClr val="5353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4" name="Freeform 30"/>
            <p:cNvSpPr>
              <a:spLocks/>
            </p:cNvSpPr>
            <p:nvPr/>
          </p:nvSpPr>
          <p:spPr bwMode="auto">
            <a:xfrm>
              <a:off x="2571323" y="2996739"/>
              <a:ext cx="281349" cy="76719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5" name="Freeform 33"/>
            <p:cNvSpPr>
              <a:spLocks/>
            </p:cNvSpPr>
            <p:nvPr/>
          </p:nvSpPr>
          <p:spPr bwMode="auto">
            <a:xfrm>
              <a:off x="2954185" y="2996739"/>
              <a:ext cx="355993" cy="76719"/>
            </a:xfrm>
            <a:prstGeom prst="rect">
              <a:avLst/>
            </a:prstGeom>
            <a:solidFill>
              <a:srgbClr val="5353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00703" y="2052020"/>
            <a:ext cx="4750135" cy="73153"/>
            <a:chOff x="2300703" y="2052020"/>
            <a:chExt cx="4750135" cy="73153"/>
          </a:xfrm>
        </p:grpSpPr>
        <p:sp>
          <p:nvSpPr>
            <p:cNvPr id="137" name="Freeform 33"/>
            <p:cNvSpPr>
              <a:spLocks/>
            </p:cNvSpPr>
            <p:nvPr/>
          </p:nvSpPr>
          <p:spPr bwMode="auto">
            <a:xfrm>
              <a:off x="6694845" y="2052020"/>
              <a:ext cx="355993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8" name="Freeform 33"/>
            <p:cNvSpPr>
              <a:spLocks/>
            </p:cNvSpPr>
            <p:nvPr/>
          </p:nvSpPr>
          <p:spPr bwMode="auto">
            <a:xfrm>
              <a:off x="6290642" y="2052020"/>
              <a:ext cx="311814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9" name="Freeform 33"/>
            <p:cNvSpPr>
              <a:spLocks/>
            </p:cNvSpPr>
            <p:nvPr/>
          </p:nvSpPr>
          <p:spPr bwMode="auto">
            <a:xfrm>
              <a:off x="5830491" y="2052020"/>
              <a:ext cx="355993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0" name="Freeform 33"/>
            <p:cNvSpPr>
              <a:spLocks/>
            </p:cNvSpPr>
            <p:nvPr/>
          </p:nvSpPr>
          <p:spPr bwMode="auto">
            <a:xfrm>
              <a:off x="5426288" y="2052020"/>
              <a:ext cx="288681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1" name="Freeform 33"/>
            <p:cNvSpPr>
              <a:spLocks/>
            </p:cNvSpPr>
            <p:nvPr/>
          </p:nvSpPr>
          <p:spPr bwMode="auto">
            <a:xfrm>
              <a:off x="4940400" y="2052020"/>
              <a:ext cx="355993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2" name="Freeform 33"/>
            <p:cNvSpPr>
              <a:spLocks/>
            </p:cNvSpPr>
            <p:nvPr/>
          </p:nvSpPr>
          <p:spPr bwMode="auto">
            <a:xfrm>
              <a:off x="4484042" y="2052020"/>
              <a:ext cx="311814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3" name="Freeform 33"/>
            <p:cNvSpPr>
              <a:spLocks/>
            </p:cNvSpPr>
            <p:nvPr/>
          </p:nvSpPr>
          <p:spPr bwMode="auto">
            <a:xfrm>
              <a:off x="4016518" y="2052020"/>
              <a:ext cx="352002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4" name="Freeform 33"/>
            <p:cNvSpPr>
              <a:spLocks/>
            </p:cNvSpPr>
            <p:nvPr/>
          </p:nvSpPr>
          <p:spPr bwMode="auto">
            <a:xfrm>
              <a:off x="3580838" y="2052020"/>
              <a:ext cx="331522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5" name="Freeform 33"/>
            <p:cNvSpPr>
              <a:spLocks/>
            </p:cNvSpPr>
            <p:nvPr/>
          </p:nvSpPr>
          <p:spPr bwMode="auto">
            <a:xfrm>
              <a:off x="3140586" y="2052020"/>
              <a:ext cx="324730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6" name="Freeform 33"/>
            <p:cNvSpPr>
              <a:spLocks/>
            </p:cNvSpPr>
            <p:nvPr/>
          </p:nvSpPr>
          <p:spPr bwMode="auto">
            <a:xfrm>
              <a:off x="2706540" y="2052021"/>
              <a:ext cx="348575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7" name="Freeform 33"/>
            <p:cNvSpPr>
              <a:spLocks/>
            </p:cNvSpPr>
            <p:nvPr/>
          </p:nvSpPr>
          <p:spPr bwMode="auto">
            <a:xfrm>
              <a:off x="2300703" y="2052021"/>
              <a:ext cx="301679" cy="731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   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2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2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8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19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10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55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 animBg="1"/>
      <p:bldP spid="3" grpId="0"/>
      <p:bldP spid="28" grpId="0"/>
      <p:bldP spid="29" grpId="0"/>
      <p:bldP spid="30" grpId="0"/>
      <p:bldP spid="31" grpId="0"/>
      <p:bldP spid="47" grpId="0" animBg="1"/>
      <p:bldP spid="49" grpId="0"/>
      <p:bldP spid="50" grpId="0"/>
      <p:bldP spid="51" grpId="0" animBg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21180" y="1143000"/>
            <a:ext cx="4662086" cy="1296265"/>
            <a:chOff x="2921180" y="1143000"/>
            <a:chExt cx="4662086" cy="1296265"/>
          </a:xfrm>
        </p:grpSpPr>
        <p:sp>
          <p:nvSpPr>
            <p:cNvPr id="65" name="Trapezoid 64"/>
            <p:cNvSpPr/>
            <p:nvPr/>
          </p:nvSpPr>
          <p:spPr>
            <a:xfrm rot="14015408">
              <a:off x="3379632" y="1183366"/>
              <a:ext cx="797447" cy="1714352"/>
            </a:xfrm>
            <a:prstGeom prst="trapezoid">
              <a:avLst>
                <a:gd name="adj" fmla="val 35549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154264" y="1143000"/>
              <a:ext cx="3429001" cy="76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154264" y="1151460"/>
              <a:ext cx="3429002" cy="762000"/>
            </a:xfrm>
            <a:prstGeom prst="roundRect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729626" y="1524000"/>
              <a:ext cx="2183921" cy="22180"/>
              <a:chOff x="3636325" y="3414930"/>
              <a:chExt cx="2183921" cy="2218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3636325" y="3414930"/>
                <a:ext cx="20272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4296246" y="3426739"/>
                <a:ext cx="20272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4957604" y="3437110"/>
                <a:ext cx="20272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5617525" y="3437110"/>
                <a:ext cx="20272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/>
            <p:cNvSpPr>
              <a:spLocks noChangeArrowheads="1"/>
            </p:cNvSpPr>
            <p:nvPr/>
          </p:nvSpPr>
          <p:spPr bwMode="auto">
            <a:xfrm>
              <a:off x="4285389" y="131246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1" name="Oval 44"/>
            <p:cNvSpPr>
              <a:spLocks noChangeArrowheads="1"/>
            </p:cNvSpPr>
            <p:nvPr/>
          </p:nvSpPr>
          <p:spPr bwMode="auto">
            <a:xfrm>
              <a:off x="4945310" y="131246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2" name="Oval 44"/>
            <p:cNvSpPr>
              <a:spLocks noChangeArrowheads="1"/>
            </p:cNvSpPr>
            <p:nvPr/>
          </p:nvSpPr>
          <p:spPr bwMode="auto">
            <a:xfrm>
              <a:off x="6266589" y="133464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3" name="Oval 44"/>
            <p:cNvSpPr>
              <a:spLocks noChangeArrowheads="1"/>
            </p:cNvSpPr>
            <p:nvPr/>
          </p:nvSpPr>
          <p:spPr bwMode="auto">
            <a:xfrm>
              <a:off x="6952389" y="133464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4" name="Oval 44"/>
            <p:cNvSpPr>
              <a:spLocks noChangeArrowheads="1"/>
            </p:cNvSpPr>
            <p:nvPr/>
          </p:nvSpPr>
          <p:spPr bwMode="auto">
            <a:xfrm>
              <a:off x="5606668" y="132653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6" name="Trapezoid 65"/>
          <p:cNvSpPr/>
          <p:nvPr/>
        </p:nvSpPr>
        <p:spPr>
          <a:xfrm rot="17382866">
            <a:off x="3057927" y="2436753"/>
            <a:ext cx="1531720" cy="1584976"/>
          </a:xfrm>
          <a:prstGeom prst="trapezoid">
            <a:avLst>
              <a:gd name="adj" fmla="val 4111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4154263" y="2743200"/>
            <a:ext cx="3429002" cy="15240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4154264" y="2743200"/>
            <a:ext cx="3429002" cy="1524000"/>
            <a:chOff x="3048000" y="2054756"/>
            <a:chExt cx="3429002" cy="1524000"/>
          </a:xfrm>
        </p:grpSpPr>
        <p:sp>
          <p:nvSpPr>
            <p:cNvPr id="76" name="Rounded Rectangle 75"/>
            <p:cNvSpPr/>
            <p:nvPr/>
          </p:nvSpPr>
          <p:spPr>
            <a:xfrm>
              <a:off x="3048000" y="2054756"/>
              <a:ext cx="3429002" cy="1524000"/>
            </a:xfrm>
            <a:prstGeom prst="roundRect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4067646" y="2190008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8" name="Oval 44"/>
            <p:cNvSpPr>
              <a:spLocks noChangeArrowheads="1"/>
            </p:cNvSpPr>
            <p:nvPr/>
          </p:nvSpPr>
          <p:spPr bwMode="auto">
            <a:xfrm>
              <a:off x="3505200" y="2411726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9" name="Oval 44"/>
            <p:cNvSpPr>
              <a:spLocks noChangeArrowheads="1"/>
            </p:cNvSpPr>
            <p:nvPr/>
          </p:nvSpPr>
          <p:spPr bwMode="auto">
            <a:xfrm>
              <a:off x="3558665" y="3013096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5715000" y="237177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Oval 44"/>
            <p:cNvSpPr>
              <a:spLocks noChangeArrowheads="1"/>
            </p:cNvSpPr>
            <p:nvPr/>
          </p:nvSpPr>
          <p:spPr bwMode="auto">
            <a:xfrm>
              <a:off x="4878820" y="2551524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" name="Oval 44"/>
            <p:cNvSpPr>
              <a:spLocks noChangeArrowheads="1"/>
            </p:cNvSpPr>
            <p:nvPr/>
          </p:nvSpPr>
          <p:spPr bwMode="auto">
            <a:xfrm>
              <a:off x="4486726" y="3020636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" name="Oval 44"/>
            <p:cNvSpPr>
              <a:spLocks noChangeArrowheads="1"/>
            </p:cNvSpPr>
            <p:nvPr/>
          </p:nvSpPr>
          <p:spPr bwMode="auto">
            <a:xfrm>
              <a:off x="5261258" y="2122465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Oval 44"/>
            <p:cNvSpPr>
              <a:spLocks noChangeArrowheads="1"/>
            </p:cNvSpPr>
            <p:nvPr/>
          </p:nvSpPr>
          <p:spPr bwMode="auto">
            <a:xfrm>
              <a:off x="5891568" y="3020636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Oval 44"/>
            <p:cNvSpPr>
              <a:spLocks noChangeArrowheads="1"/>
            </p:cNvSpPr>
            <p:nvPr/>
          </p:nvSpPr>
          <p:spPr bwMode="auto">
            <a:xfrm>
              <a:off x="3048000" y="2743977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Oval 44"/>
            <p:cNvSpPr>
              <a:spLocks noChangeArrowheads="1"/>
            </p:cNvSpPr>
            <p:nvPr/>
          </p:nvSpPr>
          <p:spPr bwMode="auto">
            <a:xfrm>
              <a:off x="3101465" y="2112397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Oval 44"/>
            <p:cNvSpPr>
              <a:spLocks noChangeArrowheads="1"/>
            </p:cNvSpPr>
            <p:nvPr/>
          </p:nvSpPr>
          <p:spPr bwMode="auto">
            <a:xfrm>
              <a:off x="4650220" y="2112396"/>
              <a:ext cx="457200" cy="4290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88" name="Straight Arrow Connector 87"/>
          <p:cNvCxnSpPr>
            <a:stCxn id="100" idx="4"/>
            <a:endCxn id="86" idx="0"/>
          </p:cNvCxnSpPr>
          <p:nvPr/>
        </p:nvCxnSpPr>
        <p:spPr>
          <a:xfrm flipH="1">
            <a:off x="4436329" y="1741524"/>
            <a:ext cx="77660" cy="1059317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0" idx="4"/>
            <a:endCxn id="77" idx="1"/>
          </p:cNvCxnSpPr>
          <p:nvPr/>
        </p:nvCxnSpPr>
        <p:spPr>
          <a:xfrm>
            <a:off x="4513989" y="1741524"/>
            <a:ext cx="726876" cy="119976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85" idx="0"/>
          </p:cNvCxnSpPr>
          <p:nvPr/>
        </p:nvCxnSpPr>
        <p:spPr>
          <a:xfrm flipH="1">
            <a:off x="4382864" y="1663168"/>
            <a:ext cx="815472" cy="176925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4" idx="4"/>
            <a:endCxn id="83" idx="1"/>
          </p:cNvCxnSpPr>
          <p:nvPr/>
        </p:nvCxnSpPr>
        <p:spPr>
          <a:xfrm>
            <a:off x="5835268" y="1755594"/>
            <a:ext cx="599209" cy="111814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79" idx="7"/>
          </p:cNvCxnSpPr>
          <p:nvPr/>
        </p:nvCxnSpPr>
        <p:spPr>
          <a:xfrm flipH="1">
            <a:off x="5055174" y="1682335"/>
            <a:ext cx="1477349" cy="208203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03" idx="4"/>
            <a:endCxn id="81" idx="7"/>
          </p:cNvCxnSpPr>
          <p:nvPr/>
        </p:nvCxnSpPr>
        <p:spPr>
          <a:xfrm flipH="1">
            <a:off x="6375329" y="1763704"/>
            <a:ext cx="805660" cy="153909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04" idx="4"/>
            <a:endCxn id="79" idx="7"/>
          </p:cNvCxnSpPr>
          <p:nvPr/>
        </p:nvCxnSpPr>
        <p:spPr>
          <a:xfrm flipH="1">
            <a:off x="5055174" y="1755594"/>
            <a:ext cx="780094" cy="200878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01" idx="4"/>
            <a:endCxn id="78" idx="0"/>
          </p:cNvCxnSpPr>
          <p:nvPr/>
        </p:nvCxnSpPr>
        <p:spPr>
          <a:xfrm flipH="1">
            <a:off x="4840064" y="1741524"/>
            <a:ext cx="333846" cy="135864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7022172" y="1711452"/>
            <a:ext cx="164623" cy="135906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84" idx="0"/>
          </p:cNvCxnSpPr>
          <p:nvPr/>
        </p:nvCxnSpPr>
        <p:spPr>
          <a:xfrm>
            <a:off x="6485676" y="1678978"/>
            <a:ext cx="740756" cy="203010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02" idx="4"/>
            <a:endCxn id="82" idx="0"/>
          </p:cNvCxnSpPr>
          <p:nvPr/>
        </p:nvCxnSpPr>
        <p:spPr>
          <a:xfrm flipH="1">
            <a:off x="5821590" y="1763704"/>
            <a:ext cx="673599" cy="194537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1" idx="4"/>
            <a:endCxn id="87" idx="1"/>
          </p:cNvCxnSpPr>
          <p:nvPr/>
        </p:nvCxnSpPr>
        <p:spPr>
          <a:xfrm>
            <a:off x="5173910" y="1741524"/>
            <a:ext cx="649529" cy="112215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the songbird brain produces song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077922" y="6581001"/>
            <a:ext cx="2066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of </a:t>
            </a:r>
            <a:r>
              <a:rPr lang="en-US" sz="1200" dirty="0"/>
              <a:t>Emily Mackevicius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2571662" y="2431447"/>
            <a:ext cx="559344" cy="2756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HVC</a:t>
            </a:r>
            <a:endParaRPr lang="en-US" sz="14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2571662" y="3139230"/>
            <a:ext cx="559344" cy="2756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RA</a:t>
            </a:r>
            <a:endParaRPr lang="en-US" sz="1400" b="1" dirty="0"/>
          </a:p>
        </p:txBody>
      </p:sp>
      <p:cxnSp>
        <p:nvCxnSpPr>
          <p:cNvPr id="51" name="Straight Arrow Connector 50"/>
          <p:cNvCxnSpPr>
            <a:stCxn id="50" idx="2"/>
          </p:cNvCxnSpPr>
          <p:nvPr/>
        </p:nvCxnSpPr>
        <p:spPr>
          <a:xfrm>
            <a:off x="2851334" y="3414923"/>
            <a:ext cx="0" cy="5756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0" idx="0"/>
          </p:cNvCxnSpPr>
          <p:nvPr/>
        </p:nvCxnSpPr>
        <p:spPr>
          <a:xfrm>
            <a:off x="2851334" y="2700122"/>
            <a:ext cx="0" cy="43910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38400" y="399057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0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74" grpId="0" animBg="1"/>
      <p:bldP spid="7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102832" y="1251334"/>
            <a:ext cx="4736368" cy="26264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ounded Rectangle 148"/>
          <p:cNvSpPr/>
          <p:nvPr/>
        </p:nvSpPr>
        <p:spPr>
          <a:xfrm>
            <a:off x="2571662" y="2431447"/>
            <a:ext cx="559344" cy="2756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HVC</a:t>
            </a:r>
            <a:endParaRPr lang="en-US" sz="1400" b="1" dirty="0"/>
          </a:p>
        </p:txBody>
      </p:sp>
      <p:sp>
        <p:nvSpPr>
          <p:cNvPr id="154" name="Rounded Rectangle 153"/>
          <p:cNvSpPr/>
          <p:nvPr/>
        </p:nvSpPr>
        <p:spPr>
          <a:xfrm>
            <a:off x="2571662" y="3139230"/>
            <a:ext cx="559344" cy="27569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RA</a:t>
            </a:r>
            <a:endParaRPr lang="en-US" sz="1400" b="1" dirty="0"/>
          </a:p>
        </p:txBody>
      </p:sp>
      <p:cxnSp>
        <p:nvCxnSpPr>
          <p:cNvPr id="166" name="Straight Arrow Connector 165"/>
          <p:cNvCxnSpPr>
            <a:stCxn id="154" idx="2"/>
          </p:cNvCxnSpPr>
          <p:nvPr/>
        </p:nvCxnSpPr>
        <p:spPr>
          <a:xfrm>
            <a:off x="2851334" y="3414923"/>
            <a:ext cx="0" cy="57565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54" idx="0"/>
          </p:cNvCxnSpPr>
          <p:nvPr/>
        </p:nvCxnSpPr>
        <p:spPr>
          <a:xfrm>
            <a:off x="2851334" y="2700122"/>
            <a:ext cx="0" cy="43910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the songbird brain produces song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399057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60" name="Trapezoid 59"/>
          <p:cNvSpPr/>
          <p:nvPr/>
        </p:nvSpPr>
        <p:spPr>
          <a:xfrm rot="16200000">
            <a:off x="2309513" y="2053689"/>
            <a:ext cx="2595678" cy="990969"/>
          </a:xfrm>
          <a:prstGeom prst="trapezoid">
            <a:avLst>
              <a:gd name="adj" fmla="val 1213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323232" y="6334780"/>
            <a:ext cx="48207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(Hahnloser</a:t>
            </a:r>
            <a:r>
              <a:rPr lang="en-US" sz="1400" dirty="0"/>
              <a:t>, </a:t>
            </a:r>
            <a:r>
              <a:rPr lang="en-US" sz="1400" dirty="0" smtClean="0"/>
              <a:t>Kozhevnikov </a:t>
            </a:r>
            <a:r>
              <a:rPr lang="en-US" sz="1400" dirty="0"/>
              <a:t>and </a:t>
            </a:r>
            <a:r>
              <a:rPr lang="en-US" sz="1400" dirty="0" smtClean="0"/>
              <a:t>Fee, 2002</a:t>
            </a:r>
          </a:p>
          <a:p>
            <a:pPr algn="r"/>
            <a:r>
              <a:rPr lang="en-US" sz="1400" dirty="0" smtClean="0"/>
              <a:t>Lynch, Okubo et al., under review)</a:t>
            </a:r>
            <a:endParaRPr lang="en-US" sz="1400" dirty="0"/>
          </a:p>
        </p:txBody>
      </p:sp>
      <p:sp>
        <p:nvSpPr>
          <p:cNvPr id="181" name="Line 33"/>
          <p:cNvSpPr>
            <a:spLocks noChangeShapeType="1"/>
          </p:cNvSpPr>
          <p:nvPr/>
        </p:nvSpPr>
        <p:spPr bwMode="auto">
          <a:xfrm>
            <a:off x="7775636" y="1477002"/>
            <a:ext cx="77018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191000" y="1418960"/>
            <a:ext cx="4510505" cy="632908"/>
            <a:chOff x="4191000" y="1418960"/>
            <a:chExt cx="4510505" cy="632908"/>
          </a:xfrm>
        </p:grpSpPr>
        <p:grpSp>
          <p:nvGrpSpPr>
            <p:cNvPr id="2" name="Group 1"/>
            <p:cNvGrpSpPr/>
            <p:nvPr/>
          </p:nvGrpSpPr>
          <p:grpSpPr>
            <a:xfrm>
              <a:off x="4191000" y="1418960"/>
              <a:ext cx="4510505" cy="632908"/>
              <a:chOff x="762000" y="5172075"/>
              <a:chExt cx="7772400" cy="1090613"/>
            </a:xfrm>
          </p:grpSpPr>
          <p:grpSp>
            <p:nvGrpSpPr>
              <p:cNvPr id="92" name="Group 12"/>
              <p:cNvGrpSpPr>
                <a:grpSpLocks/>
              </p:cNvGrpSpPr>
              <p:nvPr/>
            </p:nvGrpSpPr>
            <p:grpSpPr bwMode="auto">
              <a:xfrm>
                <a:off x="1160463" y="5172075"/>
                <a:ext cx="331787" cy="200025"/>
                <a:chOff x="432" y="2688"/>
                <a:chExt cx="240" cy="144"/>
              </a:xfrm>
            </p:grpSpPr>
            <p:sp>
              <p:nvSpPr>
                <p:cNvPr id="93" name="Oval 13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4" name="Line 14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5" name="Group 15"/>
              <p:cNvGrpSpPr>
                <a:grpSpLocks/>
              </p:cNvGrpSpPr>
              <p:nvPr/>
            </p:nvGrpSpPr>
            <p:grpSpPr bwMode="auto">
              <a:xfrm>
                <a:off x="1558925" y="5172075"/>
                <a:ext cx="331788" cy="200025"/>
                <a:chOff x="432" y="2688"/>
                <a:chExt cx="240" cy="144"/>
              </a:xfrm>
            </p:grpSpPr>
            <p:sp>
              <p:nvSpPr>
                <p:cNvPr id="96" name="Oval 16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" name="Line 17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98" name="Group 18"/>
              <p:cNvGrpSpPr>
                <a:grpSpLocks/>
              </p:cNvGrpSpPr>
              <p:nvPr/>
            </p:nvGrpSpPr>
            <p:grpSpPr bwMode="auto">
              <a:xfrm>
                <a:off x="1957388" y="5172075"/>
                <a:ext cx="331787" cy="200025"/>
                <a:chOff x="432" y="2688"/>
                <a:chExt cx="240" cy="144"/>
              </a:xfrm>
            </p:grpSpPr>
            <p:sp>
              <p:nvSpPr>
                <p:cNvPr id="99" name="Oval 19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0" name="Line 20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21"/>
              <p:cNvGrpSpPr>
                <a:grpSpLocks/>
              </p:cNvGrpSpPr>
              <p:nvPr/>
            </p:nvGrpSpPr>
            <p:grpSpPr bwMode="auto">
              <a:xfrm>
                <a:off x="2355850" y="5172075"/>
                <a:ext cx="333375" cy="200025"/>
                <a:chOff x="432" y="2688"/>
                <a:chExt cx="240" cy="144"/>
              </a:xfrm>
            </p:grpSpPr>
            <p:sp>
              <p:nvSpPr>
                <p:cNvPr id="102" name="Oval 22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3" name="Line 23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04" name="Oval 24"/>
              <p:cNvSpPr>
                <a:spLocks noChangeArrowheads="1"/>
              </p:cNvSpPr>
              <p:nvPr/>
            </p:nvSpPr>
            <p:spPr bwMode="auto">
              <a:xfrm>
                <a:off x="2754313" y="5172075"/>
                <a:ext cx="200025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105" name="Group 25"/>
              <p:cNvGrpSpPr>
                <a:grpSpLocks/>
              </p:cNvGrpSpPr>
              <p:nvPr/>
            </p:nvGrpSpPr>
            <p:grpSpPr bwMode="auto">
              <a:xfrm>
                <a:off x="3152775" y="5172075"/>
                <a:ext cx="333375" cy="200025"/>
                <a:chOff x="432" y="2688"/>
                <a:chExt cx="240" cy="144"/>
              </a:xfrm>
            </p:grpSpPr>
            <p:sp>
              <p:nvSpPr>
                <p:cNvPr id="106" name="Oval 26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07" name="Line 27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28"/>
              <p:cNvGrpSpPr>
                <a:grpSpLocks/>
              </p:cNvGrpSpPr>
              <p:nvPr/>
            </p:nvGrpSpPr>
            <p:grpSpPr bwMode="auto">
              <a:xfrm>
                <a:off x="3552825" y="5172075"/>
                <a:ext cx="331788" cy="200025"/>
                <a:chOff x="432" y="2688"/>
                <a:chExt cx="240" cy="144"/>
              </a:xfrm>
            </p:grpSpPr>
            <p:sp>
              <p:nvSpPr>
                <p:cNvPr id="109" name="Oval 29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0" name="Line 30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11" name="Group 31"/>
              <p:cNvGrpSpPr>
                <a:grpSpLocks/>
              </p:cNvGrpSpPr>
              <p:nvPr/>
            </p:nvGrpSpPr>
            <p:grpSpPr bwMode="auto">
              <a:xfrm>
                <a:off x="3951288" y="5172075"/>
                <a:ext cx="331787" cy="200025"/>
                <a:chOff x="432" y="2688"/>
                <a:chExt cx="240" cy="144"/>
              </a:xfrm>
            </p:grpSpPr>
            <p:sp>
              <p:nvSpPr>
                <p:cNvPr id="112" name="Oval 32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3" name="Line 33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14" name="Group 34"/>
              <p:cNvGrpSpPr>
                <a:grpSpLocks/>
              </p:cNvGrpSpPr>
              <p:nvPr/>
            </p:nvGrpSpPr>
            <p:grpSpPr bwMode="auto">
              <a:xfrm>
                <a:off x="4349750" y="5172075"/>
                <a:ext cx="331788" cy="200025"/>
                <a:chOff x="432" y="2688"/>
                <a:chExt cx="240" cy="144"/>
              </a:xfrm>
            </p:grpSpPr>
            <p:sp>
              <p:nvSpPr>
                <p:cNvPr id="115" name="Oval 35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Line 36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17" name="Oval 37"/>
              <p:cNvSpPr>
                <a:spLocks noChangeArrowheads="1"/>
              </p:cNvSpPr>
              <p:nvPr/>
            </p:nvSpPr>
            <p:spPr bwMode="auto">
              <a:xfrm>
                <a:off x="4748213" y="5172075"/>
                <a:ext cx="198437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118" name="Group 38"/>
              <p:cNvGrpSpPr>
                <a:grpSpLocks/>
              </p:cNvGrpSpPr>
              <p:nvPr/>
            </p:nvGrpSpPr>
            <p:grpSpPr bwMode="auto">
              <a:xfrm>
                <a:off x="5146675" y="5172075"/>
                <a:ext cx="331788" cy="200025"/>
                <a:chOff x="432" y="2688"/>
                <a:chExt cx="240" cy="144"/>
              </a:xfrm>
            </p:grpSpPr>
            <p:sp>
              <p:nvSpPr>
                <p:cNvPr id="119" name="Oval 39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Line 40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21" name="Group 41"/>
              <p:cNvGrpSpPr>
                <a:grpSpLocks/>
              </p:cNvGrpSpPr>
              <p:nvPr/>
            </p:nvGrpSpPr>
            <p:grpSpPr bwMode="auto">
              <a:xfrm>
                <a:off x="5545138" y="5172075"/>
                <a:ext cx="331787" cy="200025"/>
                <a:chOff x="432" y="2688"/>
                <a:chExt cx="240" cy="144"/>
              </a:xfrm>
            </p:grpSpPr>
            <p:sp>
              <p:nvSpPr>
                <p:cNvPr id="122" name="Oval 42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" name="Line 43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25" name="Oval 45"/>
              <p:cNvSpPr>
                <a:spLocks noChangeArrowheads="1"/>
              </p:cNvSpPr>
              <p:nvPr/>
            </p:nvSpPr>
            <p:spPr bwMode="auto">
              <a:xfrm>
                <a:off x="5943601" y="5172076"/>
                <a:ext cx="199074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127" name="Group 47"/>
              <p:cNvGrpSpPr>
                <a:grpSpLocks/>
              </p:cNvGrpSpPr>
              <p:nvPr/>
            </p:nvGrpSpPr>
            <p:grpSpPr bwMode="auto">
              <a:xfrm>
                <a:off x="6342063" y="5172075"/>
                <a:ext cx="331787" cy="200025"/>
                <a:chOff x="432" y="2688"/>
                <a:chExt cx="240" cy="144"/>
              </a:xfrm>
            </p:grpSpPr>
            <p:sp>
              <p:nvSpPr>
                <p:cNvPr id="128" name="Oval 48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" name="Line 49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30" name="Oval 50"/>
              <p:cNvSpPr>
                <a:spLocks noChangeArrowheads="1"/>
              </p:cNvSpPr>
              <p:nvPr/>
            </p:nvSpPr>
            <p:spPr bwMode="auto">
              <a:xfrm>
                <a:off x="6740525" y="5172075"/>
                <a:ext cx="198438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131" name="Group 51"/>
              <p:cNvGrpSpPr>
                <a:grpSpLocks/>
              </p:cNvGrpSpPr>
              <p:nvPr/>
            </p:nvGrpSpPr>
            <p:grpSpPr bwMode="auto">
              <a:xfrm>
                <a:off x="7138988" y="5172075"/>
                <a:ext cx="331787" cy="200025"/>
                <a:chOff x="432" y="2688"/>
                <a:chExt cx="240" cy="144"/>
              </a:xfrm>
            </p:grpSpPr>
            <p:sp>
              <p:nvSpPr>
                <p:cNvPr id="132" name="Oval 52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3" name="Line 53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4" name="Group 54"/>
              <p:cNvGrpSpPr>
                <a:grpSpLocks/>
              </p:cNvGrpSpPr>
              <p:nvPr/>
            </p:nvGrpSpPr>
            <p:grpSpPr bwMode="auto">
              <a:xfrm>
                <a:off x="7537450" y="5172075"/>
                <a:ext cx="333375" cy="200025"/>
                <a:chOff x="432" y="2688"/>
                <a:chExt cx="240" cy="144"/>
              </a:xfrm>
            </p:grpSpPr>
            <p:sp>
              <p:nvSpPr>
                <p:cNvPr id="135" name="Oval 55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6" name="Line 56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37" name="Group 57"/>
              <p:cNvGrpSpPr>
                <a:grpSpLocks/>
              </p:cNvGrpSpPr>
              <p:nvPr/>
            </p:nvGrpSpPr>
            <p:grpSpPr bwMode="auto">
              <a:xfrm>
                <a:off x="7935913" y="5172075"/>
                <a:ext cx="333375" cy="200025"/>
                <a:chOff x="432" y="2688"/>
                <a:chExt cx="240" cy="144"/>
              </a:xfrm>
            </p:grpSpPr>
            <p:sp>
              <p:nvSpPr>
                <p:cNvPr id="138" name="Oval 58"/>
                <p:cNvSpPr>
                  <a:spLocks noChangeArrowheads="1"/>
                </p:cNvSpPr>
                <p:nvPr/>
              </p:nvSpPr>
              <p:spPr bwMode="auto">
                <a:xfrm>
                  <a:off x="432" y="2688"/>
                  <a:ext cx="144" cy="144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9" name="Line 59"/>
                <p:cNvSpPr>
                  <a:spLocks noChangeShapeType="1"/>
                </p:cNvSpPr>
                <p:nvPr/>
              </p:nvSpPr>
              <p:spPr bwMode="auto">
                <a:xfrm>
                  <a:off x="576" y="2760"/>
                  <a:ext cx="96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40" name="Oval 60"/>
              <p:cNvSpPr>
                <a:spLocks noChangeArrowheads="1"/>
              </p:cNvSpPr>
              <p:nvPr/>
            </p:nvSpPr>
            <p:spPr bwMode="auto">
              <a:xfrm>
                <a:off x="8334375" y="5172075"/>
                <a:ext cx="200025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Oval 82"/>
              <p:cNvSpPr>
                <a:spLocks noChangeArrowheads="1"/>
              </p:cNvSpPr>
              <p:nvPr/>
            </p:nvSpPr>
            <p:spPr bwMode="auto">
              <a:xfrm>
                <a:off x="762000" y="6062663"/>
                <a:ext cx="198438" cy="20002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grpSp>
            <p:nvGrpSpPr>
              <p:cNvPr id="142" name="Group 83"/>
              <p:cNvGrpSpPr>
                <a:grpSpLocks/>
              </p:cNvGrpSpPr>
              <p:nvPr/>
            </p:nvGrpSpPr>
            <p:grpSpPr bwMode="auto">
              <a:xfrm>
                <a:off x="966788" y="5276850"/>
                <a:ext cx="128587" cy="885825"/>
                <a:chOff x="561" y="2877"/>
                <a:chExt cx="96" cy="576"/>
              </a:xfrm>
            </p:grpSpPr>
            <p:sp>
              <p:nvSpPr>
                <p:cNvPr id="143" name="Line 84"/>
                <p:cNvSpPr>
                  <a:spLocks noChangeShapeType="1"/>
                </p:cNvSpPr>
                <p:nvPr/>
              </p:nvSpPr>
              <p:spPr bwMode="auto">
                <a:xfrm>
                  <a:off x="561" y="345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4" name="Line 85"/>
                <p:cNvSpPr>
                  <a:spLocks noChangeShapeType="1"/>
                </p:cNvSpPr>
                <p:nvPr/>
              </p:nvSpPr>
              <p:spPr bwMode="auto">
                <a:xfrm>
                  <a:off x="609" y="2877"/>
                  <a:ext cx="0" cy="576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45" name="Line 86"/>
                <p:cNvSpPr>
                  <a:spLocks noChangeShapeType="1"/>
                </p:cNvSpPr>
                <p:nvPr/>
              </p:nvSpPr>
              <p:spPr bwMode="auto">
                <a:xfrm>
                  <a:off x="609" y="288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146" name="Group 87"/>
              <p:cNvGrpSpPr>
                <a:grpSpLocks/>
              </p:cNvGrpSpPr>
              <p:nvPr/>
            </p:nvGrpSpPr>
            <p:grpSpPr bwMode="auto">
              <a:xfrm>
                <a:off x="2755900" y="5276850"/>
                <a:ext cx="333375" cy="985838"/>
                <a:chOff x="432" y="2895"/>
                <a:chExt cx="210" cy="621"/>
              </a:xfrm>
            </p:grpSpPr>
            <p:sp>
              <p:nvSpPr>
                <p:cNvPr id="148" name="Oval 89"/>
                <p:cNvSpPr>
                  <a:spLocks noChangeArrowheads="1"/>
                </p:cNvSpPr>
                <p:nvPr/>
              </p:nvSpPr>
              <p:spPr bwMode="auto">
                <a:xfrm>
                  <a:off x="432" y="3390"/>
                  <a:ext cx="125" cy="126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grpSp>
              <p:nvGrpSpPr>
                <p:cNvPr id="150" name="Group 90"/>
                <p:cNvGrpSpPr>
                  <a:grpSpLocks/>
                </p:cNvGrpSpPr>
                <p:nvPr/>
              </p:nvGrpSpPr>
              <p:grpSpPr bwMode="auto">
                <a:xfrm>
                  <a:off x="561" y="2895"/>
                  <a:ext cx="81" cy="558"/>
                  <a:chOff x="561" y="2877"/>
                  <a:chExt cx="96" cy="576"/>
                </a:xfrm>
              </p:grpSpPr>
              <p:sp>
                <p:nvSpPr>
                  <p:cNvPr id="151" name="Line 91"/>
                  <p:cNvSpPr>
                    <a:spLocks noChangeShapeType="1"/>
                  </p:cNvSpPr>
                  <p:nvPr/>
                </p:nvSpPr>
                <p:spPr bwMode="auto">
                  <a:xfrm>
                    <a:off x="561" y="3450"/>
                    <a:ext cx="4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609" y="2877"/>
                    <a:ext cx="0" cy="576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09" y="2880"/>
                    <a:ext cx="4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01"/>
              <p:cNvGrpSpPr>
                <a:grpSpLocks/>
              </p:cNvGrpSpPr>
              <p:nvPr/>
            </p:nvGrpSpPr>
            <p:grpSpPr bwMode="auto">
              <a:xfrm>
                <a:off x="6003924" y="5276850"/>
                <a:ext cx="338139" cy="985838"/>
                <a:chOff x="-36" y="2895"/>
                <a:chExt cx="213" cy="621"/>
              </a:xfrm>
            </p:grpSpPr>
            <p:sp>
              <p:nvSpPr>
                <p:cNvPr id="164" name="Oval 103"/>
                <p:cNvSpPr>
                  <a:spLocks noChangeArrowheads="1"/>
                </p:cNvSpPr>
                <p:nvPr/>
              </p:nvSpPr>
              <p:spPr bwMode="auto">
                <a:xfrm>
                  <a:off x="-36" y="3390"/>
                  <a:ext cx="125" cy="126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grpSp>
              <p:nvGrpSpPr>
                <p:cNvPr id="165" name="Group 104"/>
                <p:cNvGrpSpPr>
                  <a:grpSpLocks/>
                </p:cNvGrpSpPr>
                <p:nvPr/>
              </p:nvGrpSpPr>
              <p:grpSpPr bwMode="auto">
                <a:xfrm>
                  <a:off x="95" y="2895"/>
                  <a:ext cx="82" cy="558"/>
                  <a:chOff x="8" y="2877"/>
                  <a:chExt cx="96" cy="576"/>
                </a:xfrm>
              </p:grpSpPr>
              <p:sp>
                <p:nvSpPr>
                  <p:cNvPr id="168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8" y="3450"/>
                    <a:ext cx="4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9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56" y="2877"/>
                    <a:ext cx="0" cy="576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56" y="2880"/>
                    <a:ext cx="48" cy="0"/>
                  </a:xfrm>
                  <a:prstGeom prst="line">
                    <a:avLst/>
                  </a:prstGeom>
                  <a:noFill/>
                  <a:ln w="6350">
                    <a:solidFill>
                      <a:schemeClr val="bg1"/>
                    </a:solidFill>
                    <a:round/>
                    <a:headEnd/>
                    <a:tailEnd type="oval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84" name="Line 23"/>
            <p:cNvSpPr>
              <a:spLocks noChangeShapeType="1"/>
            </p:cNvSpPr>
            <p:nvPr/>
          </p:nvSpPr>
          <p:spPr bwMode="auto">
            <a:xfrm>
              <a:off x="6619450" y="1476996"/>
              <a:ext cx="77386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4537761" y="2133600"/>
            <a:ext cx="4289949" cy="1713413"/>
            <a:chOff x="3696391" y="4635622"/>
            <a:chExt cx="3289448" cy="1313811"/>
          </a:xfrm>
        </p:grpSpPr>
        <p:pic>
          <p:nvPicPr>
            <p:cNvPr id="186" name="Picture 185"/>
            <p:cNvPicPr>
              <a:picLocks noChangeAspect="1"/>
            </p:cNvPicPr>
            <p:nvPr/>
          </p:nvPicPr>
          <p:blipFill rotWithShape="1">
            <a:blip r:embed="rId2"/>
            <a:srcRect l="24709" t="9803" r="4797" b="52684"/>
            <a:stretch/>
          </p:blipFill>
          <p:spPr>
            <a:xfrm>
              <a:off x="3696392" y="4635622"/>
              <a:ext cx="3288036" cy="46037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 rotWithShape="1">
            <a:blip r:embed="rId2"/>
            <a:srcRect l="24711" t="50058" r="4766" b="15172"/>
            <a:stretch/>
          </p:blipFill>
          <p:spPr>
            <a:xfrm>
              <a:off x="3696391" y="5095998"/>
              <a:ext cx="3289448" cy="853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1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protosequence starts to split as birds develop new syllable types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2514600" cy="520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22"/>
          <a:stretch/>
        </p:blipFill>
        <p:spPr bwMode="auto">
          <a:xfrm>
            <a:off x="3124201" y="1447800"/>
            <a:ext cx="2719552" cy="500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02937" y="6519446"/>
            <a:ext cx="4827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/>
              <a:t>Okubo, Mackevicius, Payne, Lynch and Fee, Nature 2015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782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676</Words>
  <Application>Microsoft Office PowerPoint</Application>
  <PresentationFormat>On-screen Show (4:3)</PresentationFormat>
  <Paragraphs>177</Paragraphs>
  <Slides>20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1_Office Theme</vt:lpstr>
      <vt:lpstr>Song development in zebra finch: modelling the growth and splitting of sequential chains of neural activity</vt:lpstr>
      <vt:lpstr>PowerPoint Presentation</vt:lpstr>
      <vt:lpstr>Becoming an expert at producing complicated motor sequences requires breaking them into simple parts</vt:lpstr>
      <vt:lpstr>How can the brain learn complex motor programs from simple building blocks?</vt:lpstr>
      <vt:lpstr>Birdsong is organized into syllables</vt:lpstr>
      <vt:lpstr>Songbirds learn to sing through a series of stages</vt:lpstr>
      <vt:lpstr>How the songbird brain produces song</vt:lpstr>
      <vt:lpstr>How the songbird brain produces song</vt:lpstr>
      <vt:lpstr>The protosequence starts to split as birds develop new syllable types</vt:lpstr>
      <vt:lpstr>The protosequence keeps splitting as syllables differentiate</vt:lpstr>
      <vt:lpstr>PowerPoint Presentation</vt:lpstr>
      <vt:lpstr>PowerPoint Presentation</vt:lpstr>
      <vt:lpstr>Movie of model HVC development: sequence growing and splitting</vt:lpstr>
      <vt:lpstr>Model of the growth and splitting of sequential chains of activity in HVC</vt:lpstr>
      <vt:lpstr>Binary neuron model</vt:lpstr>
      <vt:lpstr>Plasticity rules</vt:lpstr>
      <vt:lpstr>Formation of a synaptically-connected protosyllable chain</vt:lpstr>
      <vt:lpstr>Splitting of the protosyllable chain into two daughter sequences</vt:lpstr>
      <vt:lpstr>Splitting of the protosyllable chain into two daughter sequences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Payne</dc:creator>
  <cp:lastModifiedBy>Hannah Payne</cp:lastModifiedBy>
  <cp:revision>39</cp:revision>
  <dcterms:created xsi:type="dcterms:W3CDTF">2016-05-20T22:23:04Z</dcterms:created>
  <dcterms:modified xsi:type="dcterms:W3CDTF">2016-05-23T19:14:32Z</dcterms:modified>
</cp:coreProperties>
</file>